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g" ContentType="image/jpeg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notesMasters/notesMaster1.xml" ContentType="application/vnd.openxmlformats-officedocument.presentationml.notesMaster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notesMasterIdLst>
    <p:notesMasterId r:id="rId16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  <p:sldId id="386" r:id="rId132"/>
    <p:sldId id="387" r:id="rId133"/>
    <p:sldId id="388" r:id="rId134"/>
    <p:sldId id="389" r:id="rId135"/>
    <p:sldId id="390" r:id="rId136"/>
    <p:sldId id="391" r:id="rId137"/>
    <p:sldId id="392" r:id="rId138"/>
    <p:sldId id="393" r:id="rId139"/>
    <p:sldId id="394" r:id="rId140"/>
    <p:sldId id="395" r:id="rId141"/>
    <p:sldId id="396" r:id="rId142"/>
    <p:sldId id="397" r:id="rId143"/>
    <p:sldId id="398" r:id="rId144"/>
    <p:sldId id="399" r:id="rId145"/>
    <p:sldId id="400" r:id="rId146"/>
    <p:sldId id="401" r:id="rId147"/>
    <p:sldId id="402" r:id="rId148"/>
    <p:sldId id="403" r:id="rId149"/>
    <p:sldId id="404" r:id="rId150"/>
    <p:sldId id="405" r:id="rId151"/>
    <p:sldId id="406" r:id="rId152"/>
    <p:sldId id="407" r:id="rId153"/>
    <p:sldId id="408" r:id="rId154"/>
    <p:sldId id="409" r:id="rId155"/>
    <p:sldId id="410" r:id="rId156"/>
    <p:sldId id="411" r:id="rId157"/>
    <p:sldId id="412" r:id="rId158"/>
    <p:sldId id="413" r:id="rId159"/>
    <p:sldId id="414" r:id="rId160"/>
    <p:sldId id="415" r:id="rId161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43"/>
    <p:restoredTop autoAdjust="0" sz="94694"/>
  </p:normalViewPr>
  <p:slideViewPr>
    <p:cSldViewPr snapToGrid="0" snapToObjects="1">
      <p:cViewPr varScale="1">
        <p:scale>
          <a:sx d="100" n="161"/>
          <a:sy d="100" n="161"/>
        </p:scale>
        <p:origin x="560" y="200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4" Type="http://schemas.openxmlformats.org/officeDocument/2006/relationships/slide" Target="slides/slide53.xml" /><Relationship Id="rId55" Type="http://schemas.openxmlformats.org/officeDocument/2006/relationships/slide" Target="slides/slide54.xml" /><Relationship Id="rId56" Type="http://schemas.openxmlformats.org/officeDocument/2006/relationships/slide" Target="slides/slide55.xml" /><Relationship Id="rId57" Type="http://schemas.openxmlformats.org/officeDocument/2006/relationships/slide" Target="slides/slide56.xml" /><Relationship Id="rId58" Type="http://schemas.openxmlformats.org/officeDocument/2006/relationships/slide" Target="slides/slide57.xml" /><Relationship Id="rId59" Type="http://schemas.openxmlformats.org/officeDocument/2006/relationships/slide" Target="slides/slide58.xml" /><Relationship Id="rId60" Type="http://schemas.openxmlformats.org/officeDocument/2006/relationships/slide" Target="slides/slide59.xml" /><Relationship Id="rId61" Type="http://schemas.openxmlformats.org/officeDocument/2006/relationships/slide" Target="slides/slide60.xml" /><Relationship Id="rId62" Type="http://schemas.openxmlformats.org/officeDocument/2006/relationships/slide" Target="slides/slide61.xml" /><Relationship Id="rId63" Type="http://schemas.openxmlformats.org/officeDocument/2006/relationships/slide" Target="slides/slide62.xml" /><Relationship Id="rId64" Type="http://schemas.openxmlformats.org/officeDocument/2006/relationships/slide" Target="slides/slide63.xml" /><Relationship Id="rId65" Type="http://schemas.openxmlformats.org/officeDocument/2006/relationships/slide" Target="slides/slide64.xml" /><Relationship Id="rId66" Type="http://schemas.openxmlformats.org/officeDocument/2006/relationships/slide" Target="slides/slide65.xml" /><Relationship Id="rId67" Type="http://schemas.openxmlformats.org/officeDocument/2006/relationships/slide" Target="slides/slide66.xml" /><Relationship Id="rId68" Type="http://schemas.openxmlformats.org/officeDocument/2006/relationships/slide" Target="slides/slide67.xml" /><Relationship Id="rId69" Type="http://schemas.openxmlformats.org/officeDocument/2006/relationships/slide" Target="slides/slide68.xml" /><Relationship Id="rId70" Type="http://schemas.openxmlformats.org/officeDocument/2006/relationships/slide" Target="slides/slide69.xml" /><Relationship Id="rId71" Type="http://schemas.openxmlformats.org/officeDocument/2006/relationships/slide" Target="slides/slide70.xml" /><Relationship Id="rId72" Type="http://schemas.openxmlformats.org/officeDocument/2006/relationships/slide" Target="slides/slide71.xml" /><Relationship Id="rId73" Type="http://schemas.openxmlformats.org/officeDocument/2006/relationships/slide" Target="slides/slide72.xml" /><Relationship Id="rId74" Type="http://schemas.openxmlformats.org/officeDocument/2006/relationships/slide" Target="slides/slide73.xml" /><Relationship Id="rId75" Type="http://schemas.openxmlformats.org/officeDocument/2006/relationships/slide" Target="slides/slide74.xml" /><Relationship Id="rId76" Type="http://schemas.openxmlformats.org/officeDocument/2006/relationships/slide" Target="slides/slide75.xml" /><Relationship Id="rId77" Type="http://schemas.openxmlformats.org/officeDocument/2006/relationships/slide" Target="slides/slide76.xml" /><Relationship Id="rId78" Type="http://schemas.openxmlformats.org/officeDocument/2006/relationships/slide" Target="slides/slide77.xml" /><Relationship Id="rId79" Type="http://schemas.openxmlformats.org/officeDocument/2006/relationships/slide" Target="slides/slide78.xml" /><Relationship Id="rId80" Type="http://schemas.openxmlformats.org/officeDocument/2006/relationships/slide" Target="slides/slide79.xml" /><Relationship Id="rId81" Type="http://schemas.openxmlformats.org/officeDocument/2006/relationships/slide" Target="slides/slide80.xml" /><Relationship Id="rId82" Type="http://schemas.openxmlformats.org/officeDocument/2006/relationships/slide" Target="slides/slide81.xml" /><Relationship Id="rId83" Type="http://schemas.openxmlformats.org/officeDocument/2006/relationships/slide" Target="slides/slide82.xml" /><Relationship Id="rId84" Type="http://schemas.openxmlformats.org/officeDocument/2006/relationships/slide" Target="slides/slide83.xml" /><Relationship Id="rId85" Type="http://schemas.openxmlformats.org/officeDocument/2006/relationships/slide" Target="slides/slide84.xml" /><Relationship Id="rId86" Type="http://schemas.openxmlformats.org/officeDocument/2006/relationships/slide" Target="slides/slide85.xml" /><Relationship Id="rId87" Type="http://schemas.openxmlformats.org/officeDocument/2006/relationships/slide" Target="slides/slide86.xml" /><Relationship Id="rId88" Type="http://schemas.openxmlformats.org/officeDocument/2006/relationships/slide" Target="slides/slide87.xml" /><Relationship Id="rId89" Type="http://schemas.openxmlformats.org/officeDocument/2006/relationships/slide" Target="slides/slide88.xml" /><Relationship Id="rId90" Type="http://schemas.openxmlformats.org/officeDocument/2006/relationships/slide" Target="slides/slide89.xml" /><Relationship Id="rId91" Type="http://schemas.openxmlformats.org/officeDocument/2006/relationships/slide" Target="slides/slide90.xml" /><Relationship Id="rId92" Type="http://schemas.openxmlformats.org/officeDocument/2006/relationships/slide" Target="slides/slide91.xml" /><Relationship Id="rId93" Type="http://schemas.openxmlformats.org/officeDocument/2006/relationships/slide" Target="slides/slide92.xml" /><Relationship Id="rId94" Type="http://schemas.openxmlformats.org/officeDocument/2006/relationships/slide" Target="slides/slide93.xml" /><Relationship Id="rId95" Type="http://schemas.openxmlformats.org/officeDocument/2006/relationships/slide" Target="slides/slide94.xml" /><Relationship Id="rId96" Type="http://schemas.openxmlformats.org/officeDocument/2006/relationships/slide" Target="slides/slide95.xml" /><Relationship Id="rId97" Type="http://schemas.openxmlformats.org/officeDocument/2006/relationships/slide" Target="slides/slide96.xml" /><Relationship Id="rId98" Type="http://schemas.openxmlformats.org/officeDocument/2006/relationships/slide" Target="slides/slide97.xml" /><Relationship Id="rId99" Type="http://schemas.openxmlformats.org/officeDocument/2006/relationships/slide" Target="slides/slide98.xml" /><Relationship Id="rId100" Type="http://schemas.openxmlformats.org/officeDocument/2006/relationships/slide" Target="slides/slide99.xml" /><Relationship Id="rId101" Type="http://schemas.openxmlformats.org/officeDocument/2006/relationships/slide" Target="slides/slide100.xml" /><Relationship Id="rId102" Type="http://schemas.openxmlformats.org/officeDocument/2006/relationships/slide" Target="slides/slide101.xml" /><Relationship Id="rId103" Type="http://schemas.openxmlformats.org/officeDocument/2006/relationships/slide" Target="slides/slide102.xml" /><Relationship Id="rId104" Type="http://schemas.openxmlformats.org/officeDocument/2006/relationships/slide" Target="slides/slide103.xml" /><Relationship Id="rId105" Type="http://schemas.openxmlformats.org/officeDocument/2006/relationships/slide" Target="slides/slide104.xml" /><Relationship Id="rId106" Type="http://schemas.openxmlformats.org/officeDocument/2006/relationships/slide" Target="slides/slide105.xml" /><Relationship Id="rId107" Type="http://schemas.openxmlformats.org/officeDocument/2006/relationships/slide" Target="slides/slide106.xml" /><Relationship Id="rId108" Type="http://schemas.openxmlformats.org/officeDocument/2006/relationships/slide" Target="slides/slide107.xml" /><Relationship Id="rId109" Type="http://schemas.openxmlformats.org/officeDocument/2006/relationships/slide" Target="slides/slide108.xml" /><Relationship Id="rId110" Type="http://schemas.openxmlformats.org/officeDocument/2006/relationships/slide" Target="slides/slide109.xml" /><Relationship Id="rId111" Type="http://schemas.openxmlformats.org/officeDocument/2006/relationships/slide" Target="slides/slide110.xml" /><Relationship Id="rId112" Type="http://schemas.openxmlformats.org/officeDocument/2006/relationships/slide" Target="slides/slide111.xml" /><Relationship Id="rId113" Type="http://schemas.openxmlformats.org/officeDocument/2006/relationships/slide" Target="slides/slide112.xml" /><Relationship Id="rId114" Type="http://schemas.openxmlformats.org/officeDocument/2006/relationships/slide" Target="slides/slide113.xml" /><Relationship Id="rId115" Type="http://schemas.openxmlformats.org/officeDocument/2006/relationships/slide" Target="slides/slide114.xml" /><Relationship Id="rId116" Type="http://schemas.openxmlformats.org/officeDocument/2006/relationships/slide" Target="slides/slide115.xml" /><Relationship Id="rId117" Type="http://schemas.openxmlformats.org/officeDocument/2006/relationships/slide" Target="slides/slide116.xml" /><Relationship Id="rId118" Type="http://schemas.openxmlformats.org/officeDocument/2006/relationships/slide" Target="slides/slide117.xml" /><Relationship Id="rId119" Type="http://schemas.openxmlformats.org/officeDocument/2006/relationships/slide" Target="slides/slide118.xml" /><Relationship Id="rId120" Type="http://schemas.openxmlformats.org/officeDocument/2006/relationships/slide" Target="slides/slide119.xml" /><Relationship Id="rId121" Type="http://schemas.openxmlformats.org/officeDocument/2006/relationships/slide" Target="slides/slide120.xml" /><Relationship Id="rId122" Type="http://schemas.openxmlformats.org/officeDocument/2006/relationships/slide" Target="slides/slide121.xml" /><Relationship Id="rId123" Type="http://schemas.openxmlformats.org/officeDocument/2006/relationships/slide" Target="slides/slide122.xml" /><Relationship Id="rId124" Type="http://schemas.openxmlformats.org/officeDocument/2006/relationships/slide" Target="slides/slide123.xml" /><Relationship Id="rId125" Type="http://schemas.openxmlformats.org/officeDocument/2006/relationships/slide" Target="slides/slide124.xml" /><Relationship Id="rId126" Type="http://schemas.openxmlformats.org/officeDocument/2006/relationships/slide" Target="slides/slide125.xml" /><Relationship Id="rId127" Type="http://schemas.openxmlformats.org/officeDocument/2006/relationships/slide" Target="slides/slide126.xml" /><Relationship Id="rId128" Type="http://schemas.openxmlformats.org/officeDocument/2006/relationships/slide" Target="slides/slide127.xml" /><Relationship Id="rId129" Type="http://schemas.openxmlformats.org/officeDocument/2006/relationships/slide" Target="slides/slide128.xml" /><Relationship Id="rId130" Type="http://schemas.openxmlformats.org/officeDocument/2006/relationships/slide" Target="slides/slide129.xml" /><Relationship Id="rId131" Type="http://schemas.openxmlformats.org/officeDocument/2006/relationships/slide" Target="slides/slide130.xml" /><Relationship Id="rId132" Type="http://schemas.openxmlformats.org/officeDocument/2006/relationships/slide" Target="slides/slide131.xml" /><Relationship Id="rId133" Type="http://schemas.openxmlformats.org/officeDocument/2006/relationships/slide" Target="slides/slide132.xml" /><Relationship Id="rId134" Type="http://schemas.openxmlformats.org/officeDocument/2006/relationships/slide" Target="slides/slide133.xml" /><Relationship Id="rId135" Type="http://schemas.openxmlformats.org/officeDocument/2006/relationships/slide" Target="slides/slide134.xml" /><Relationship Id="rId136" Type="http://schemas.openxmlformats.org/officeDocument/2006/relationships/slide" Target="slides/slide135.xml" /><Relationship Id="rId137" Type="http://schemas.openxmlformats.org/officeDocument/2006/relationships/slide" Target="slides/slide136.xml" /><Relationship Id="rId138" Type="http://schemas.openxmlformats.org/officeDocument/2006/relationships/slide" Target="slides/slide137.xml" /><Relationship Id="rId139" Type="http://schemas.openxmlformats.org/officeDocument/2006/relationships/slide" Target="slides/slide138.xml" /><Relationship Id="rId140" Type="http://schemas.openxmlformats.org/officeDocument/2006/relationships/slide" Target="slides/slide139.xml" /><Relationship Id="rId141" Type="http://schemas.openxmlformats.org/officeDocument/2006/relationships/slide" Target="slides/slide140.xml" /><Relationship Id="rId142" Type="http://schemas.openxmlformats.org/officeDocument/2006/relationships/slide" Target="slides/slide141.xml" /><Relationship Id="rId143" Type="http://schemas.openxmlformats.org/officeDocument/2006/relationships/slide" Target="slides/slide142.xml" /><Relationship Id="rId144" Type="http://schemas.openxmlformats.org/officeDocument/2006/relationships/slide" Target="slides/slide143.xml" /><Relationship Id="rId145" Type="http://schemas.openxmlformats.org/officeDocument/2006/relationships/slide" Target="slides/slide144.xml" /><Relationship Id="rId146" Type="http://schemas.openxmlformats.org/officeDocument/2006/relationships/slide" Target="slides/slide145.xml" /><Relationship Id="rId147" Type="http://schemas.openxmlformats.org/officeDocument/2006/relationships/slide" Target="slides/slide146.xml" /><Relationship Id="rId148" Type="http://schemas.openxmlformats.org/officeDocument/2006/relationships/slide" Target="slides/slide147.xml" /><Relationship Id="rId149" Type="http://schemas.openxmlformats.org/officeDocument/2006/relationships/slide" Target="slides/slide148.xml" /><Relationship Id="rId150" Type="http://schemas.openxmlformats.org/officeDocument/2006/relationships/slide" Target="slides/slide149.xml" /><Relationship Id="rId151" Type="http://schemas.openxmlformats.org/officeDocument/2006/relationships/slide" Target="slides/slide150.xml" /><Relationship Id="rId152" Type="http://schemas.openxmlformats.org/officeDocument/2006/relationships/slide" Target="slides/slide151.xml" /><Relationship Id="rId153" Type="http://schemas.openxmlformats.org/officeDocument/2006/relationships/slide" Target="slides/slide152.xml" /><Relationship Id="rId154" Type="http://schemas.openxmlformats.org/officeDocument/2006/relationships/slide" Target="slides/slide153.xml" /><Relationship Id="rId155" Type="http://schemas.openxmlformats.org/officeDocument/2006/relationships/slide" Target="slides/slide154.xml" /><Relationship Id="rId156" Type="http://schemas.openxmlformats.org/officeDocument/2006/relationships/slide" Target="slides/slide155.xml" /><Relationship Id="rId157" Type="http://schemas.openxmlformats.org/officeDocument/2006/relationships/slide" Target="slides/slide156.xml" /><Relationship Id="rId158" Type="http://schemas.openxmlformats.org/officeDocument/2006/relationships/slide" Target="slides/slide157.xml" /><Relationship Id="rId159" Type="http://schemas.openxmlformats.org/officeDocument/2006/relationships/slide" Target="slides/slide158.xml" /><Relationship Id="rId160" Type="http://schemas.openxmlformats.org/officeDocument/2006/relationships/slide" Target="slides/slide159.xml" /><Relationship Id="rId161" Type="http://schemas.openxmlformats.org/officeDocument/2006/relationships/slide" Target="slides/slide160.xml" /><Relationship Id="rId162" Type="http://schemas.openxmlformats.org/officeDocument/2006/relationships/notesMaster" Target="notesMasters/notesMaster1.xml" /><Relationship Id="rId164" Type="http://schemas.openxmlformats.org/officeDocument/2006/relationships/viewProps" Target="viewProps.xml" /><Relationship Id="rId163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166" Type="http://schemas.openxmlformats.org/officeDocument/2006/relationships/tableStyles" Target="tableStyles.xml" /><Relationship Id="rId165" Type="http://schemas.openxmlformats.org/officeDocument/2006/relationships/theme" Target="theme/theme1.xml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C1CCF-B725-44A7-AA57-5E433BD85C9F}" type="datetimeFigureOut">
              <a:rPr lang="en-US" smtClean="0"/>
              <a:t>1/2/22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BDFEC3-8487-43E8-A154-7C12CBC1FF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7097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?><Relationships xmlns="http://schemas.openxmlformats.org/package/2006/relationships"><Relationship Id="rId2" Type="http://schemas.openxmlformats.org/officeDocument/2006/relationships/slide" Target="../slides/slide101.xml" /><Relationship Id="rId1" Type="http://schemas.openxmlformats.org/officeDocument/2006/relationships/notesMaster" Target="../notesMasters/notesMaster1.xml" /></Relationships>
</file>

<file path=ppt/notesSlides/_rels/notesSlide10.xml.rels><?xml version="1.0" encoding="UTF-8"?><Relationships xmlns="http://schemas.openxmlformats.org/package/2006/relationships"><Relationship Id="rId2" Type="http://schemas.openxmlformats.org/officeDocument/2006/relationships/slide" Target="../slides/slide110.xml" /><Relationship Id="rId1" Type="http://schemas.openxmlformats.org/officeDocument/2006/relationships/notesMaster" Target="../notesMasters/notesMaster1.xml" /></Relationships>
</file>

<file path=ppt/notesSlides/_rels/notesSlide11.xml.rels><?xml version="1.0" encoding="UTF-8"?><Relationships xmlns="http://schemas.openxmlformats.org/package/2006/relationships"><Relationship Id="rId2" Type="http://schemas.openxmlformats.org/officeDocument/2006/relationships/slide" Target="../slides/slide111.xml" /><Relationship Id="rId1" Type="http://schemas.openxmlformats.org/officeDocument/2006/relationships/notesMaster" Target="../notesMasters/notesMaster1.xml" /></Relationships>
</file>

<file path=ppt/notesSlides/_rels/notesSlide12.xml.rels><?xml version="1.0" encoding="UTF-8"?><Relationships xmlns="http://schemas.openxmlformats.org/package/2006/relationships"><Relationship Id="rId2" Type="http://schemas.openxmlformats.org/officeDocument/2006/relationships/slide" Target="../slides/slide112.xml" /><Relationship Id="rId1" Type="http://schemas.openxmlformats.org/officeDocument/2006/relationships/notesMaster" Target="../notesMasters/notesMaster1.xml" /></Relationships>
</file>

<file path=ppt/notesSlides/_rels/notesSlide13.xml.rels><?xml version="1.0" encoding="UTF-8"?><Relationships xmlns="http://schemas.openxmlformats.org/package/2006/relationships"><Relationship Id="rId2" Type="http://schemas.openxmlformats.org/officeDocument/2006/relationships/slide" Target="../slides/slide113.xml" /><Relationship Id="rId1" Type="http://schemas.openxmlformats.org/officeDocument/2006/relationships/notesMaster" Target="../notesMasters/notesMaster1.xml" /></Relationships>
</file>

<file path=ppt/notesSlides/_rels/notesSlide14.xml.rels><?xml version="1.0" encoding="UTF-8"?><Relationships xmlns="http://schemas.openxmlformats.org/package/2006/relationships"><Relationship Id="rId2" Type="http://schemas.openxmlformats.org/officeDocument/2006/relationships/slide" Target="../slides/slide114.xml" /><Relationship Id="rId1" Type="http://schemas.openxmlformats.org/officeDocument/2006/relationships/notesMaster" Target="../notesMasters/notesMaster1.xml" /></Relationships>
</file>

<file path=ppt/notesSlides/_rels/notesSlide2.xml.rels><?xml version="1.0" encoding="UTF-8"?><Relationships xmlns="http://schemas.openxmlformats.org/package/2006/relationships"><Relationship Id="rId2" Type="http://schemas.openxmlformats.org/officeDocument/2006/relationships/slide" Target="../slides/slide102.xml" /><Relationship Id="rId1" Type="http://schemas.openxmlformats.org/officeDocument/2006/relationships/notesMaster" Target="../notesMasters/notesMaster1.xml" /></Relationships>
</file>

<file path=ppt/notesSlides/_rels/notesSlide3.xml.rels><?xml version="1.0" encoding="UTF-8"?><Relationships xmlns="http://schemas.openxmlformats.org/package/2006/relationships"><Relationship Id="rId2" Type="http://schemas.openxmlformats.org/officeDocument/2006/relationships/slide" Target="../slides/slide103.xml" /><Relationship Id="rId1" Type="http://schemas.openxmlformats.org/officeDocument/2006/relationships/notesMaster" Target="../notesMasters/notesMaster1.xml" /></Relationships>
</file>

<file path=ppt/notesSlides/_rels/notesSlide4.xml.rels><?xml version="1.0" encoding="UTF-8"?><Relationships xmlns="http://schemas.openxmlformats.org/package/2006/relationships"><Relationship Id="rId2" Type="http://schemas.openxmlformats.org/officeDocument/2006/relationships/slide" Target="../slides/slide104.xml" /><Relationship Id="rId1" Type="http://schemas.openxmlformats.org/officeDocument/2006/relationships/notesMaster" Target="../notesMasters/notesMaster1.xml" /></Relationships>
</file>

<file path=ppt/notesSlides/_rels/notesSlide5.xml.rels><?xml version="1.0" encoding="UTF-8"?><Relationships xmlns="http://schemas.openxmlformats.org/package/2006/relationships"><Relationship Id="rId2" Type="http://schemas.openxmlformats.org/officeDocument/2006/relationships/slide" Target="../slides/slide105.xml" /><Relationship Id="rId1" Type="http://schemas.openxmlformats.org/officeDocument/2006/relationships/notesMaster" Target="../notesMasters/notesMaster1.xml" /></Relationships>
</file>

<file path=ppt/notesSlides/_rels/notesSlide6.xml.rels><?xml version="1.0" encoding="UTF-8"?><Relationships xmlns="http://schemas.openxmlformats.org/package/2006/relationships"><Relationship Id="rId2" Type="http://schemas.openxmlformats.org/officeDocument/2006/relationships/slide" Target="../slides/slide106.xml" /><Relationship Id="rId1" Type="http://schemas.openxmlformats.org/officeDocument/2006/relationships/notesMaster" Target="../notesMasters/notesMaster1.xml" /></Relationships>
</file>

<file path=ppt/notesSlides/_rels/notesSlide7.xml.rels><?xml version="1.0" encoding="UTF-8"?><Relationships xmlns="http://schemas.openxmlformats.org/package/2006/relationships"><Relationship Id="rId2" Type="http://schemas.openxmlformats.org/officeDocument/2006/relationships/slide" Target="../slides/slide107.xml" /><Relationship Id="rId1" Type="http://schemas.openxmlformats.org/officeDocument/2006/relationships/notesMaster" Target="../notesMasters/notesMaster1.xml" /></Relationships>
</file>

<file path=ppt/notesSlides/_rels/notesSlide8.xml.rels><?xml version="1.0" encoding="UTF-8"?><Relationships xmlns="http://schemas.openxmlformats.org/package/2006/relationships"><Relationship Id="rId2" Type="http://schemas.openxmlformats.org/officeDocument/2006/relationships/slide" Target="../slides/slide108.xml" /><Relationship Id="rId1" Type="http://schemas.openxmlformats.org/officeDocument/2006/relationships/notesMaster" Target="../notesMasters/notesMaster1.xml" /></Relationships>
</file>

<file path=ppt/notesSlides/_rels/notesSlide9.xml.rels><?xml version="1.0" encoding="UTF-8"?><Relationships xmlns="http://schemas.openxmlformats.org/package/2006/relationships"><Relationship Id="rId2" Type="http://schemas.openxmlformats.org/officeDocument/2006/relationships/slide" Target="../slides/slide109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b="1"/>
              <a:t>William Sealy Gosset</a:t>
            </a:r>
            <a:r>
              <a:rPr/>
              <a:t>: Entwickelte den t-Test 1908, während er bei der Guinness-Brauerei arbeitete. Da Guinness Mitarbeitern nicht erlaubte, zu publizieren, veröffentlichte er unter dem Pseudonym “Student”.</a:t>
            </a:r>
          </a:p>
          <a:p>
            <a:pPr lvl="0" indent="0" marL="0">
              <a:buNone/>
            </a:pPr>
          </a:p>
          <a:p>
            <a:pPr lvl="0"/>
            <a:r>
              <a:rPr b="1"/>
              <a:t>Ursprüngliche Anwendung</a:t>
            </a:r>
            <a:r>
              <a:rPr/>
              <a:t>: Gosset brauchte eine Methode, um die Qualität von Brauerei-Rohstoffen mit kleinen Stichproben zu testen.</a:t>
            </a:r>
          </a:p>
          <a:p>
            <a:pPr lvl="0" indent="0" marL="0">
              <a:buNone/>
            </a:pPr>
          </a:p>
          <a:p>
            <a:pPr lvl="0"/>
            <a:r>
              <a:rPr b="1"/>
              <a:t>Evolution</a:t>
            </a:r>
            <a:r>
              <a:rPr/>
              <a:t>: Vom ursprünglichen “Student’s t-Test” haben sich verschiedene Varianten entwickelt, um unterschiedlichen Forschungsfragen gerecht zu werden.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101</a:t>
            </a:fld>
            <a:endParaRPr lang="en-US"/>
          </a:p>
        </p:txBody>
      </p:sp>
    </p:spTree>
  </p:cSld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b="1"/>
              <a:t>Nichtparametrische Verfahren</a:t>
            </a:r>
            <a:r>
              <a:rPr/>
              <a:t>: Wann Mann-Whitney-U oder Wilcoxon-Test als Alternative sinnvoll sind (bei Verletzung der Normalverteilungsannahme).</a:t>
            </a:r>
          </a:p>
          <a:p>
            <a:pPr lvl="0" indent="0" marL="0">
              <a:buNone/>
            </a:pPr>
          </a:p>
          <a:p>
            <a:pPr lvl="0"/>
            <a:r>
              <a:rPr b="1"/>
              <a:t>ANOVA</a:t>
            </a:r>
            <a:r>
              <a:rPr/>
              <a:t>: Bei mehr als zwei zu vergleichenden Gruppen als Erweiterung des t-Tests.</a:t>
            </a:r>
          </a:p>
          <a:p>
            <a:pPr lvl="0" indent="0" marL="0">
              <a:buNone/>
            </a:pPr>
          </a:p>
          <a:p>
            <a:pPr lvl="0"/>
            <a:r>
              <a:rPr b="1"/>
              <a:t>Robuste Verfahren</a:t>
            </a:r>
            <a:r>
              <a:rPr/>
              <a:t>: Trimmed-Mean-t-Tests und andere Ansätze, die weniger anfällig für Ausreißer sind.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110</a:t>
            </a:fld>
            <a:endParaRPr lang="en-US"/>
          </a:p>
        </p:txBody>
      </p:sp>
    </p:spTree>
  </p:cSld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b="1"/>
              <a:t>Umsetzung in R/Python/SPSS</a:t>
            </a:r>
            <a:r>
              <a:rPr/>
              <a:t>: Konkrete Codebeispiele für verschiedene Statistikprogramme.</a:t>
            </a:r>
          </a:p>
          <a:p>
            <a:pPr lvl="0" indent="0" marL="0">
              <a:buNone/>
            </a:pPr>
          </a:p>
          <a:p>
            <a:pPr lvl="0"/>
            <a:r>
              <a:rPr b="1"/>
              <a:t>Ausgabeinterpretation</a:t>
            </a:r>
            <a:r>
              <a:rPr/>
              <a:t>: Wie man die typische Ausgabe statistischer Software richtig liest und interpretiert.</a:t>
            </a:r>
          </a:p>
          <a:p>
            <a:pPr lvl="0" indent="0" marL="0">
              <a:buNone/>
            </a:pPr>
          </a:p>
          <a:p>
            <a:pPr lvl="0"/>
            <a:r>
              <a:rPr b="1"/>
              <a:t>Grafische Darstellung</a:t>
            </a:r>
            <a:r>
              <a:rPr/>
              <a:t>: Sinnvolle Visualisierungen für t-Test-Ergebnisse (Boxplots, Mittelwerte mit Konfidenzintervallen).</a:t>
            </a:r>
          </a:p>
          <a:p>
            <a:pPr lvl="0" indent="0" marL="0">
              <a:buNone/>
            </a:pPr>
          </a:p>
          <a:p>
            <a:pPr lvl="0"/>
            <a:r>
              <a:rPr b="1"/>
              <a:t>Reproduzierbarkeit sicherstellen</a:t>
            </a:r>
            <a:r>
              <a:rPr/>
              <a:t>: Tipps zur Dokumentation der Analyse für wissenschaftliche Transparenz.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111</a:t>
            </a:fld>
            <a:endParaRPr lang="en-US"/>
          </a:p>
        </p:txBody>
      </p:sp>
    </p:spTree>
  </p:cSld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b="1"/>
              <a:t>p-Wert-Problematik</a:t>
            </a:r>
            <a:r>
              <a:rPr/>
              <a:t>: Die aktuelle Diskussion um die Überbetonung der Signifikanz und p-Hacking.</a:t>
            </a:r>
          </a:p>
          <a:p>
            <a:pPr lvl="0" indent="0" marL="0">
              <a:buNone/>
            </a:pPr>
          </a:p>
          <a:p>
            <a:pPr lvl="0"/>
            <a:r>
              <a:rPr b="1"/>
              <a:t>Bayes’sche Alternativen</a:t>
            </a:r>
            <a:r>
              <a:rPr/>
              <a:t>: Kurze Einführung in Bayes-Faktoren als Alternative zu p-Werten.</a:t>
            </a:r>
          </a:p>
          <a:p>
            <a:pPr lvl="0" indent="0" marL="0">
              <a:buNone/>
            </a:pPr>
          </a:p>
          <a:p>
            <a:pPr lvl="0"/>
            <a:r>
              <a:rPr b="1"/>
              <a:t>Replikationskrise</a:t>
            </a:r>
            <a:r>
              <a:rPr/>
              <a:t>: Wie mangelnde statistische Power und Publikationsbias zu nicht-replizierbaren Befunden führen können.</a:t>
            </a:r>
          </a:p>
          <a:p>
            <a:pPr lvl="0" indent="0" marL="0">
              <a:buNone/>
            </a:pPr>
          </a:p>
          <a:p>
            <a:pPr lvl="0"/>
            <a:r>
              <a:rPr b="1"/>
              <a:t>Power-Analysen</a:t>
            </a:r>
            <a:r>
              <a:rPr/>
              <a:t>: Betonung der Wichtigkeit adäquater Stichprobengrößen für zuverlässige t-Tests.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112</a:t>
            </a:fld>
            <a:endParaRPr lang="en-US"/>
          </a:p>
        </p:txBody>
      </p:sp>
    </p:spTree>
  </p:cSld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Hier demonstriere ich einen typischen R-Code für die Durchführung eines t-Tests: - Der erste Test ist ein klassischer t-Test mit der Annahme gleicher Varianzen - Der zweite ist ein Welch-Test, der keine Varianzhomogenität voraussetzt - Das Effektstärkenmaß Cohen’s d wird mit dem Paket “effsize” berechnet - In der Vorlesung könntest du diese Befehle live ausführen und die Ergebnisse besprechen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113</a:t>
            </a:fld>
            <a:endParaRPr lang="en-US"/>
          </a:p>
        </p:txBody>
      </p:sp>
    </p:spTree>
  </p:cSld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Diese Visualisierung zeigt: - Boxplots für beide Gruppen, die die Verteilung veranschaulichen - Die einzelnen Datenpunkte als Punkte (Jitter verhindert Überlappungen) - Die Mittelwerte als größere Rauten - Diese Art der Darstellung ist informativer als ein einfacher Balkendiagramm, da sie die Streuung der Daten zeigt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114</a:t>
            </a:fld>
            <a:endParaRPr lang="en-US"/>
          </a:p>
        </p:txBody>
      </p:sp>
    </p:spTree>
  </p:cSld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b="1"/>
              <a:t>t-Verteilung</a:t>
            </a:r>
            <a:r>
              <a:rPr/>
              <a:t>: Eine kontinuierliche Wahrscheinlichkeitsverteilung, die der Normalverteilung ähnelt, aber breitere “Schwänze” hat, was sie für kleine Stichproben geeigneter macht.</a:t>
            </a:r>
          </a:p>
          <a:p>
            <a:pPr lvl="0" indent="0" marL="0">
              <a:buNone/>
            </a:pPr>
          </a:p>
          <a:p>
            <a:pPr lvl="0"/>
            <a:r>
              <a:rPr b="1"/>
              <a:t>Freiheitsgrade</a:t>
            </a:r>
            <a:r>
              <a:rPr/>
              <a:t>: Bestimmen die Form der t-Verteilung. Bei großen Freiheitsgraden nähert sich die t-Verteilung der Normalverteilung an.</a:t>
            </a:r>
          </a:p>
          <a:p>
            <a:pPr lvl="0" indent="0" marL="0">
              <a:buNone/>
            </a:pPr>
          </a:p>
          <a:p>
            <a:pPr lvl="0"/>
            <a:r>
              <a:rPr b="1"/>
              <a:t>Unterschied zur Normalverteilung</a:t>
            </a:r>
            <a:r>
              <a:rPr/>
              <a:t>: Die t-Verteilung berücksichtigt die zusätzliche Unsicherheit, die durch die Schätzung der Populationsvarianz aus einer kleinen Stichprobe entsteht.</a:t>
            </a:r>
          </a:p>
          <a:p>
            <a:pPr lvl="0" indent="0" marL="0">
              <a:buNone/>
            </a:pPr>
          </a:p>
          <a:p>
            <a:pPr lvl="0"/>
            <a:r>
              <a:rPr b="1"/>
              <a:t>Zentraler Grenzwertsatz</a:t>
            </a:r>
            <a:r>
              <a:rPr/>
              <a:t>: Erklärt, warum wir den t-Test auch bei nicht perfekt normalverteilten Daten anwenden können, wenn die Stichprobe groß genug ist.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102</a:t>
            </a:fld>
            <a:endParaRPr lang="en-US"/>
          </a:p>
        </p:txBody>
      </p:sp>
    </p:spTree>
  </p:cSld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b="1"/>
              <a:t>Einstichproben-t-Test</a:t>
            </a:r>
            <a:r>
              <a:rPr/>
              <a:t>: Vergleicht den Mittelwert einer Stichprobe mit einem bekannten oder hypothetischen Wert.</a:t>
            </a:r>
          </a:p>
          <a:p>
            <a:pPr lvl="0" indent="0" marL="0">
              <a:buNone/>
            </a:pPr>
          </a:p>
          <a:p>
            <a:pPr lvl="0"/>
            <a:r>
              <a:rPr b="1"/>
              <a:t>Zweistichproben-t-Test (unabhängig)</a:t>
            </a:r>
            <a:r>
              <a:rPr/>
              <a:t>: Vergleicht die Mittelwerte zweier unabhängiger Gruppen.</a:t>
            </a:r>
          </a:p>
          <a:p>
            <a:pPr lvl="0" indent="0" marL="0">
              <a:buNone/>
            </a:pPr>
          </a:p>
          <a:p>
            <a:pPr lvl="0"/>
            <a:r>
              <a:rPr b="1"/>
              <a:t>Gepaarter t-Test (abhängig)</a:t>
            </a:r>
            <a:r>
              <a:rPr/>
              <a:t>: Vergleicht Mittelwerte von zwei verbundenen Messungen (z.B. vorher-nachher).</a:t>
            </a:r>
          </a:p>
          <a:p>
            <a:pPr lvl="0" indent="0" marL="0">
              <a:buNone/>
            </a:pPr>
          </a:p>
          <a:p>
            <a:pPr lvl="0"/>
            <a:r>
              <a:rPr b="1"/>
              <a:t>Welch-Test</a:t>
            </a:r>
            <a:r>
              <a:rPr/>
              <a:t>: Modifikation des t-Tests für den Fall ungleicher Varianzen, was eine häufige Verletzung der Annahmen des klassischen t-Tests ist.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103</a:t>
            </a:fld>
            <a:endParaRPr lang="en-US"/>
          </a:p>
        </p:txBody>
      </p:sp>
    </p:spTree>
  </p:cSld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b="1"/>
              <a:t>Normalverteilung</a:t>
            </a:r>
            <a:r>
              <a:rPr/>
              <a:t>: Die Daten sollten annähernd normalverteilt sein. Bei großen Stichproben (n &gt; 30) ist der Test robust gegenüber Verletzungen dieser Annahme.</a:t>
            </a:r>
          </a:p>
          <a:p>
            <a:pPr lvl="0" indent="0" marL="0">
              <a:buNone/>
            </a:pPr>
          </a:p>
          <a:p>
            <a:pPr lvl="0"/>
            <a:r>
              <a:rPr b="1"/>
              <a:t>Varianzhomogenität</a:t>
            </a:r>
            <a:r>
              <a:rPr/>
              <a:t>: Bei unabhängigem t-Test sollten beide Gruppen ähnliche Varianzen aufweisen, sonst sollte der Welch-Test verwendet werden.</a:t>
            </a:r>
          </a:p>
          <a:p>
            <a:pPr lvl="0" indent="0" marL="0">
              <a:buNone/>
            </a:pPr>
          </a:p>
          <a:p>
            <a:pPr lvl="0"/>
            <a:r>
              <a:rPr b="1"/>
              <a:t>Unabhängigkeit der Beobachtungen</a:t>
            </a:r>
            <a:r>
              <a:rPr/>
              <a:t>: Die Daten sollten nicht durch Messwiederholungen oder Clustering beeinflusst sein (außer beim gepaarten t-Test).</a:t>
            </a:r>
          </a:p>
          <a:p>
            <a:pPr lvl="0" indent="0" marL="0">
              <a:buNone/>
            </a:pPr>
          </a:p>
          <a:p>
            <a:pPr lvl="0"/>
            <a:r>
              <a:rPr b="1"/>
              <a:t>Skalenniveau der Daten</a:t>
            </a:r>
            <a:r>
              <a:rPr/>
              <a:t>: Die abhängige Variable sollte metrisch sein (Intervall- oder Verhältnisskala).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104</a:t>
            </a:fld>
            <a:endParaRPr lang="en-US"/>
          </a:p>
        </p:txBody>
      </p:sp>
    </p:spTree>
  </p:cSld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b="1"/>
              <a:t>Nullhypothese (H₀)</a:t>
            </a:r>
            <a:r>
              <a:rPr/>
              <a:t>: Typischerweise, dass kein Unterschied zwischen den Gruppen besteht oder der Stichprobenmittelwert dem Populationsmittelwert entspricht.</a:t>
            </a:r>
          </a:p>
          <a:p>
            <a:pPr lvl="0" indent="0" marL="0">
              <a:buNone/>
            </a:pPr>
          </a:p>
          <a:p>
            <a:pPr lvl="0"/>
            <a:r>
              <a:rPr b="1"/>
              <a:t>Alternativhypothese (H₁)</a:t>
            </a:r>
            <a:r>
              <a:rPr/>
              <a:t>: Die Gegenposition zur Nullhypothese, z.B. dass ein Unterschied existiert.</a:t>
            </a:r>
          </a:p>
          <a:p>
            <a:pPr lvl="0" indent="0" marL="0">
              <a:buNone/>
            </a:pPr>
          </a:p>
          <a:p>
            <a:pPr lvl="0"/>
            <a:r>
              <a:rPr b="1"/>
              <a:t>Gerichtete vs. ungerichtete Hypothesen</a:t>
            </a:r>
            <a:r>
              <a:rPr/>
              <a:t>: Ungerichtete testen auf generelle Unterschiede (≠), gerichtete auf spezifische Richtungen (&lt; oder &gt;).</a:t>
            </a:r>
          </a:p>
          <a:p>
            <a:pPr lvl="0" indent="0" marL="0">
              <a:buNone/>
            </a:pPr>
          </a:p>
          <a:p>
            <a:pPr lvl="0"/>
            <a:r>
              <a:rPr b="1"/>
              <a:t>Fehler 1. und 2. Art</a:t>
            </a:r>
            <a:r>
              <a:rPr/>
              <a:t>: Typ-I-Fehler = fälschliche Ablehnung der Nullhypothese (α); Typ-II-Fehler = fälschliche Beibehaltung der Nullhypothese (β).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105</a:t>
            </a:fld>
            <a:endParaRPr lang="en-US"/>
          </a:p>
        </p:txBody>
      </p:sp>
    </p:spTree>
  </p:cSld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b="1"/>
              <a:t>Formelapparat</a:t>
            </a:r>
            <a:r>
              <a:rPr/>
              <a:t>: Zeige die relevanten Formeln für die Berechnung der t-Statistik je nach Art des t-Tests.</a:t>
            </a:r>
          </a:p>
          <a:p>
            <a:pPr lvl="0" indent="0" marL="0">
              <a:buNone/>
            </a:pPr>
          </a:p>
          <a:p>
            <a:pPr lvl="0"/>
            <a:r>
              <a:rPr b="1"/>
              <a:t>Berechnung der Teststatistik</a:t>
            </a:r>
            <a:r>
              <a:rPr/>
              <a:t>: Erklärung, wie Mittelwertdifferenz, Standardfehler und Freiheitsgrade zur t-Statistik kombiniert werden.</a:t>
            </a:r>
          </a:p>
          <a:p>
            <a:pPr lvl="0" indent="0" marL="0">
              <a:buNone/>
            </a:pPr>
          </a:p>
          <a:p>
            <a:pPr lvl="0"/>
            <a:r>
              <a:rPr b="1"/>
              <a:t>Kritische Werte bestimmen</a:t>
            </a:r>
            <a:r>
              <a:rPr/>
              <a:t>: Wie man anhand von t-Tabellen oder Software die kritischen Grenzen für die Entscheidung findet.</a:t>
            </a:r>
          </a:p>
          <a:p>
            <a:pPr lvl="0" indent="0" marL="0">
              <a:buNone/>
            </a:pPr>
          </a:p>
          <a:p>
            <a:pPr lvl="0"/>
            <a:r>
              <a:rPr b="1"/>
              <a:t>p-Wert-Berechnung</a:t>
            </a:r>
            <a:r>
              <a:rPr/>
              <a:t>: Erläuterung, dass der p-Wert die Wahrscheinlichkeit angibt, die beobachtete oder eine extremere Differenz zu erhalten, wenn H₀ wahr ist.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106</a:t>
            </a:fld>
            <a:endParaRPr lang="en-US"/>
          </a:p>
        </p:txBody>
      </p:sp>
    </p:spTree>
  </p:cSld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b="1"/>
              <a:t>Cohen’s d</a:t>
            </a:r>
            <a:r>
              <a:rPr/>
              <a:t>: Standardisierte Mittelwertdifferenz, übliche Interpretation: 0.2 = klein, 0.5 = mittel, 0.8 = groß.</a:t>
            </a:r>
          </a:p>
          <a:p>
            <a:pPr lvl="0" indent="0" marL="0">
              <a:buNone/>
            </a:pPr>
          </a:p>
          <a:p>
            <a:pPr lvl="0"/>
            <a:r>
              <a:rPr b="1"/>
              <a:t>Hedges’ g</a:t>
            </a:r>
            <a:r>
              <a:rPr/>
              <a:t>: Korrektur von Cohen’s d für kleine Stichproben.</a:t>
            </a:r>
          </a:p>
          <a:p>
            <a:pPr lvl="0" indent="0" marL="0">
              <a:buNone/>
            </a:pPr>
          </a:p>
          <a:p>
            <a:pPr lvl="0"/>
            <a:r>
              <a:rPr b="1"/>
              <a:t>Glass’ Δ</a:t>
            </a:r>
            <a:r>
              <a:rPr/>
              <a:t>: Verwendet nur die Standardabweichung der Kontrollgruppe, nützlich bei ungleichen Varianzen.</a:t>
            </a:r>
          </a:p>
          <a:p>
            <a:pPr lvl="0" indent="0" marL="0">
              <a:buNone/>
            </a:pPr>
          </a:p>
          <a:p>
            <a:pPr lvl="0"/>
            <a:r>
              <a:rPr b="1"/>
              <a:t>Interpretation von Effektgrößen</a:t>
            </a:r>
            <a:r>
              <a:rPr/>
              <a:t>: Betone, dass Effektstärken oft aussagekräftiger sind als p-Werte, da sie die praktische Bedeutsamkeit eines Befundes zeigen.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107</a:t>
            </a:fld>
            <a:endParaRPr lang="en-US"/>
          </a:p>
        </p:txBody>
      </p:sp>
    </p:spTree>
  </p:cSld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b="1"/>
              <a:t>Signifikanz vs. Relevanz</a:t>
            </a:r>
            <a:r>
              <a:rPr/>
              <a:t>: Ein statistisch signifikantes Ergebnis bedeutet nicht automatisch, dass es praktisch relevant ist.</a:t>
            </a:r>
          </a:p>
          <a:p>
            <a:pPr lvl="0" indent="0" marL="0">
              <a:buNone/>
            </a:pPr>
          </a:p>
          <a:p>
            <a:pPr lvl="0"/>
            <a:r>
              <a:rPr b="1"/>
              <a:t>Konfidenzintervalle</a:t>
            </a:r>
            <a:r>
              <a:rPr/>
              <a:t>: Geben zusätzlich zur Entscheidung “signifikant/nicht signifikant” einen Bereich für die wahre Effektgröße an.</a:t>
            </a:r>
          </a:p>
          <a:p>
            <a:pPr lvl="0" indent="0" marL="0">
              <a:buNone/>
            </a:pPr>
          </a:p>
          <a:p>
            <a:pPr lvl="0"/>
            <a:r>
              <a:rPr b="1"/>
              <a:t>Typische Fehlinterpretationen</a:t>
            </a:r>
            <a:r>
              <a:rPr/>
              <a:t>: p &lt; 0.05 bedeutet nicht, dass die Wahrscheinlichkeit der Nullhypothese &lt; 5% ist oder dass der Effekt zu 95% in der Population existiert.</a:t>
            </a:r>
          </a:p>
          <a:p>
            <a:pPr lvl="0" indent="0" marL="0">
              <a:buNone/>
            </a:pPr>
          </a:p>
          <a:p>
            <a:pPr lvl="0"/>
            <a:r>
              <a:rPr b="1"/>
              <a:t>Schlussfolgerungen formulieren</a:t>
            </a:r>
            <a:r>
              <a:rPr/>
              <a:t>: Wie man Ergebnisse korrekt und präzise in wissenschaftlicher Sprache formuliert.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108</a:t>
            </a:fld>
            <a:endParaRPr lang="en-US"/>
          </a:p>
        </p:txBody>
      </p:sp>
    </p:spTree>
  </p:cSld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b="1"/>
              <a:t>Klinische Studien</a:t>
            </a:r>
            <a:r>
              <a:rPr/>
              <a:t>: Vergleich von Behandlungs- und Kontrollgruppen, z.B. bei Medikamentenwirksamkeit.</a:t>
            </a:r>
          </a:p>
          <a:p>
            <a:pPr lvl="0" indent="0" marL="0">
              <a:buNone/>
            </a:pPr>
          </a:p>
          <a:p>
            <a:pPr lvl="0"/>
            <a:r>
              <a:rPr b="1"/>
              <a:t>Experimentelle Psychologie</a:t>
            </a:r>
            <a:r>
              <a:rPr/>
              <a:t>: Beispiele für typische psychologische Experimente, die mit t-Tests ausgewertet werden.</a:t>
            </a:r>
          </a:p>
          <a:p>
            <a:pPr lvl="0" indent="0" marL="0">
              <a:buNone/>
            </a:pPr>
          </a:p>
          <a:p>
            <a:pPr lvl="0"/>
            <a:r>
              <a:rPr b="1"/>
              <a:t>A/B-Testing im Marketing</a:t>
            </a:r>
            <a:r>
              <a:rPr/>
              <a:t>: Wie Unternehmen verschiedene Versionen von Websites oder Werbungen vergleichen.</a:t>
            </a:r>
          </a:p>
          <a:p>
            <a:pPr lvl="0" indent="0" marL="0">
              <a:buNone/>
            </a:pPr>
          </a:p>
          <a:p>
            <a:pPr lvl="0"/>
            <a:r>
              <a:rPr b="1"/>
              <a:t>Qualitätskontrolle in der Produktion</a:t>
            </a:r>
            <a:r>
              <a:rPr/>
              <a:t>: Anwendung von t-Tests zur Überwachung von Produktionsparametern.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109</a:t>
            </a:fld>
            <a:endParaRPr lang="en-US"/>
          </a:p>
        </p:txBody>
      </p:sp>
    </p:spTree>
  </p:cSld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theme/theme1.xml" Type="http://schemas.openxmlformats.org/officeDocument/2006/relationships/theme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idx="2" sz="half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idx="3" sz="quarter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4" sz="quarter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342900" eaLnBrk="1" hangingPunct="1" latinLnBrk="0" rtl="0">
        <a:spcBef>
          <a:spcPct val="0"/>
        </a:spcBef>
        <a:buNone/>
        <a:defRPr kern="1200" sz="33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typeface="Arial"/>
        <a:buChar char="–"/>
        <a:defRPr kern="1200" sz="210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15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0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10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1.xml" /></Relationships>
</file>

<file path=ppt/slides/_rels/slide10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2.xml" /></Relationships>
</file>

<file path=ppt/slides/_rels/slide10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3.xml" /></Relationships>
</file>

<file path=ppt/slides/_rels/slide10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4.xml" /></Relationships>
</file>

<file path=ppt/slides/_rels/slide10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5.xml" /></Relationships>
</file>

<file path=ppt/slides/_rels/slide10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6.xml" /></Relationships>
</file>

<file path=ppt/slides/_rels/slide10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7.xml" /></Relationships>
</file>

<file path=ppt/slides/_rels/slide10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8.xml" /></Relationships>
</file>

<file path=ppt/slides/_rels/slide10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9.xml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mailto:Studierendenberatung@haw-hamburg.de" TargetMode="External" /><Relationship Id="rId3" Type="http://schemas.openxmlformats.org/officeDocument/2006/relationships/hyperlink" Target="mailto:krisenteam@haw-hamburg.de" TargetMode="External" /><Relationship Id="rId4" Type="http://schemas.openxmlformats.org/officeDocument/2006/relationships/hyperlink" Target="https://www.haw-hamburg.de/beratung/" TargetMode="External" /></Relationships>
</file>

<file path=ppt/slides/_rels/slide1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10.xml" /></Relationships>
</file>

<file path=ppt/slides/_rels/slide1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11.xml" /></Relationships>
</file>

<file path=ppt/slides/_rels/slide1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12.xml" /></Relationships>
</file>

<file path=ppt/slides/_rels/slide1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13.xml" /></Relationships>
</file>

<file path=ppt/slides/_rels/slide1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14.xml" /></Relationships>
</file>

<file path=ppt/slides/_rels/slide1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.png" /></Relationships>
</file>

<file path=ppt/slides/_rels/slide1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1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1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.png" /></Relationships>
</file>

<file path=ppt/slides/_rels/slide1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3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15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.png" /></Relationships>
</file>

<file path=ppt/slides/_rels/slide16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.pn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6.pn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7.png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8.jpg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9.png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0.png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1.png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2.pn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3.png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app.sli.do" TargetMode="External" /></Relationships>
</file>

<file path=ppt/slides/_rels/slide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4.png" /></Relationships>
</file>

<file path=ppt/slides/_rels/slide5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8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5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.png" /></Relationships>
</file>

<file path=ppt/slides/_rels/slide6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5.png" /></Relationships>
</file>

<file path=ppt/slides/_rels/slide6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6.png" /></Relationships>
</file>

<file path=ppt/slides/_rels/slide6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6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mailto:tom@alby.de" TargetMode="External" /><Relationship Id="rId3" Type="http://schemas.openxmlformats.org/officeDocument/2006/relationships/hyperlink" Target="https://alby.link/statistik" TargetMode="External" /></Relationships>
</file>

<file path=ppt/slides/_rels/slide7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9.png" /></Relationships>
</file>

<file path=ppt/slides/_rels/slide7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png" /></Relationships>
</file>

<file path=ppt/slides/_rels/slide7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1.png" /></Relationships>
</file>

<file path=ppt/slides/_rels/slide73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/Relationships>
</file>

<file path=ppt/slides/_rels/slide7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2.png" /></Relationships>
</file>

<file path=ppt/slides/_rels/slide7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3.png" /></Relationships>
</file>

<file path=ppt/slides/_rels/slide7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4.png" /></Relationships>
</file>

<file path=ppt/slides/_rels/slide7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5.png" /></Relationships>
</file>

<file path=ppt/slides/_rels/slide7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6.png" /></Relationships>
</file>

<file path=ppt/slides/_rels/slide7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7.png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8.png" /></Relationships>
</file>

<file path=ppt/slides/_rels/slide8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9.png" /></Relationships>
</file>

<file path=ppt/slides/_rels/slide8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png" /></Relationships>
</file>

<file path=ppt/slides/_rels/slide8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1.png" /></Relationships>
</file>

<file path=ppt/slides/_rels/slide8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2.png" /></Relationships>
</file>

<file path=ppt/slides/_rels/slide8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3.png" /></Relationships>
</file>

<file path=ppt/slides/_rels/slide8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4.png" /></Relationships>
</file>

<file path=ppt/slides/_rels/slide8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0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9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3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9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Statistik für die Angewandte Forschung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  <a:r>
              <a:rPr/>
              <a:t>Dr. Tom Alby</a:t>
            </a:r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Letzte Fragen?</a:t>
            </a:r>
          </a:p>
        </p:txBody>
      </p:sp>
    </p:spTree>
  </p:cSld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lvl="0" indent="0" marL="0">
              <a:buNone/>
            </a:pPr>
            <a:r>
              <a:rPr/>
              <a:t>Sitzung 7: t-Tests</a:t>
            </a:r>
          </a:p>
        </p:txBody>
      </p:sp>
    </p:spTree>
  </p:cSld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Historischer Hintergrund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Entwicklung durch William Sealy Gosset (unter Pseudonym “Student”)</a:t>
            </a:r>
          </a:p>
          <a:p>
            <a:pPr lvl="0"/>
            <a:r>
              <a:rPr/>
              <a:t>Ursprüngliche Anwendung in der Brauerei Guinness</a:t>
            </a:r>
          </a:p>
          <a:p>
            <a:pPr lvl="0"/>
            <a:r>
              <a:rPr/>
              <a:t>Evolution von “Student’s t-Test” zu modernen Varianten</a:t>
            </a:r>
          </a:p>
        </p:txBody>
      </p:sp>
    </p:spTree>
  </p:cSld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Theoretische Grundlagen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t-Verteilung</a:t>
            </a:r>
          </a:p>
          <a:p>
            <a:pPr lvl="0"/>
            <a:r>
              <a:rPr/>
              <a:t>Freiheitsgrade</a:t>
            </a:r>
          </a:p>
          <a:p>
            <a:pPr lvl="0"/>
            <a:r>
              <a:rPr/>
              <a:t>Unterschied zur Normalverteilung</a:t>
            </a:r>
          </a:p>
          <a:p>
            <a:pPr lvl="0"/>
            <a:r>
              <a:rPr/>
              <a:t>Zentraler Grenzwertsatz</a:t>
            </a:r>
          </a:p>
        </p:txBody>
      </p:sp>
    </p:spTree>
  </p:cSld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Arten von t-Tests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Einstichproben-t-Test</a:t>
            </a:r>
          </a:p>
          <a:p>
            <a:pPr lvl="0"/>
            <a:r>
              <a:rPr/>
              <a:t>Zweistichproben-t-Test (unabhängig)</a:t>
            </a:r>
          </a:p>
          <a:p>
            <a:pPr lvl="0"/>
            <a:r>
              <a:rPr/>
              <a:t>Gepaarter t-Test (abhängig)</a:t>
            </a:r>
          </a:p>
          <a:p>
            <a:pPr lvl="0"/>
            <a:r>
              <a:rPr/>
              <a:t>Welch-Test (ungleiche Varianzen)</a:t>
            </a:r>
          </a:p>
        </p:txBody>
      </p:sp>
    </p:spTree>
  </p:cSld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Voraussetzungen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Normalverteilung</a:t>
            </a:r>
          </a:p>
          <a:p>
            <a:pPr lvl="0"/>
            <a:r>
              <a:rPr/>
              <a:t>Varianzhomogenität (bei unabhängigem t-Test)</a:t>
            </a:r>
          </a:p>
          <a:p>
            <a:pPr lvl="0"/>
            <a:r>
              <a:rPr/>
              <a:t>Unabhängigkeit der Beobachtungen</a:t>
            </a:r>
          </a:p>
          <a:p>
            <a:pPr lvl="0"/>
            <a:r>
              <a:rPr/>
              <a:t>Skalenniveau der Daten</a:t>
            </a:r>
          </a:p>
        </p:txBody>
      </p:sp>
    </p:spTree>
  </p:cSld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Hypothesenbildung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Nullhypothese (H₀)</a:t>
            </a:r>
          </a:p>
          <a:p>
            <a:pPr lvl="0"/>
            <a:r>
              <a:rPr/>
              <a:t>Alternativhypothese (H₁)</a:t>
            </a:r>
          </a:p>
          <a:p>
            <a:pPr lvl="0"/>
            <a:r>
              <a:rPr/>
              <a:t>Gerichtete vs. ungerichtete Hypothesen</a:t>
            </a:r>
          </a:p>
          <a:p>
            <a:pPr lvl="0"/>
            <a:r>
              <a:rPr/>
              <a:t>Fehler 1. und 2. Art</a:t>
            </a:r>
          </a:p>
        </p:txBody>
      </p:sp>
    </p:spTree>
  </p:cSld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Praktische Durchführung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Formelapparat</a:t>
            </a:r>
          </a:p>
          <a:p>
            <a:pPr lvl="0"/>
            <a:r>
              <a:rPr/>
              <a:t>Berechnung der Teststatistik</a:t>
            </a:r>
          </a:p>
          <a:p>
            <a:pPr lvl="0"/>
            <a:r>
              <a:rPr/>
              <a:t>Kritische Werte bestimmen</a:t>
            </a:r>
          </a:p>
          <a:p>
            <a:pPr lvl="0"/>
            <a:r>
              <a:rPr/>
              <a:t>p-Wert-Berechnung</a:t>
            </a:r>
          </a:p>
        </p:txBody>
      </p:sp>
    </p:spTree>
  </p:cSld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Effektstärken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Cohen’s d</a:t>
            </a:r>
          </a:p>
          <a:p>
            <a:pPr lvl="0"/>
            <a:r>
              <a:rPr/>
              <a:t>Hedges’ g</a:t>
            </a:r>
          </a:p>
          <a:p>
            <a:pPr lvl="0"/>
            <a:r>
              <a:rPr/>
              <a:t>Glass’ Δ</a:t>
            </a:r>
          </a:p>
          <a:p>
            <a:pPr lvl="0"/>
            <a:r>
              <a:rPr/>
              <a:t>Interpretation von Effektgrößen</a:t>
            </a:r>
          </a:p>
        </p:txBody>
      </p:sp>
    </p:spTree>
  </p:cSld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Interpretation der Ergebnisse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Signifikanz vs. Relevanz</a:t>
            </a:r>
          </a:p>
          <a:p>
            <a:pPr lvl="0"/>
            <a:r>
              <a:rPr/>
              <a:t>Konfidenzintervalle</a:t>
            </a:r>
          </a:p>
          <a:p>
            <a:pPr lvl="0"/>
            <a:r>
              <a:rPr/>
              <a:t>Typische Fehlinterpretationen</a:t>
            </a:r>
          </a:p>
          <a:p>
            <a:pPr lvl="0"/>
            <a:r>
              <a:rPr/>
              <a:t>Schlussfolgerungen formulieren</a:t>
            </a:r>
          </a:p>
        </p:txBody>
      </p:sp>
    </p:spTree>
  </p:cSld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Anwendungsbeispiele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Klinische Studien</a:t>
            </a:r>
          </a:p>
          <a:p>
            <a:pPr lvl="0"/>
            <a:r>
              <a:rPr/>
              <a:t>Experimentelle Psychologie</a:t>
            </a:r>
          </a:p>
          <a:p>
            <a:pPr lvl="0"/>
            <a:r>
              <a:rPr/>
              <a:t>A/B-Testing im Marketing</a:t>
            </a:r>
          </a:p>
          <a:p>
            <a:pPr lvl="0"/>
            <a:r>
              <a:rPr/>
              <a:t>Qualitätskontrolle in der Produktion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Unterstützung für Studierende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Studentische Seelsorge, rund um die Uhr: 040 41170411</a:t>
            </a:r>
          </a:p>
          <a:p>
            <a:pPr lvl="0"/>
            <a:r>
              <a:rPr>
                <a:hlinkClick r:id="rId2"/>
              </a:rPr>
              <a:t>Studierendenberatung@haw-hamburg.de</a:t>
            </a:r>
          </a:p>
          <a:p>
            <a:pPr lvl="0"/>
            <a:r>
              <a:rPr>
                <a:hlinkClick r:id="rId3"/>
              </a:rPr>
              <a:t>krisenteam@haw-hamburg.de</a:t>
            </a:r>
          </a:p>
          <a:p>
            <a:pPr lvl="0"/>
            <a:r>
              <a:rPr/>
              <a:t>Psychologische Sprechzeit ohne Anmeldung (Dienstags 14-15 Uhr): +49 152 247 44 063</a:t>
            </a:r>
          </a:p>
          <a:p>
            <a:pPr lvl="0"/>
            <a:r>
              <a:rPr/>
              <a:t>Weitere Infos: </a:t>
            </a:r>
            <a:r>
              <a:rPr>
                <a:hlinkClick r:id="rId4"/>
              </a:rPr>
              <a:t>HAW Beratung</a:t>
            </a:r>
          </a:p>
        </p:txBody>
      </p:sp>
    </p:spTree>
  </p:cSld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Alternativen zum t-Test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Nichtparametrische Verfahren (Mann-Whitney-U, Wilcoxon)</a:t>
            </a:r>
          </a:p>
          <a:p>
            <a:pPr lvl="0"/>
            <a:r>
              <a:rPr/>
              <a:t>ANOVA bei mehr als zwei Gruppen</a:t>
            </a:r>
          </a:p>
          <a:p>
            <a:pPr lvl="0"/>
            <a:r>
              <a:rPr/>
              <a:t>Robuste Verfahren bei Verletzung der Voraussetzungen</a:t>
            </a:r>
          </a:p>
        </p:txBody>
      </p:sp>
    </p:spTree>
  </p:cSld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Software-Implementierung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Umsetzung in R/Python/SPSS</a:t>
            </a:r>
          </a:p>
          <a:p>
            <a:pPr lvl="0"/>
            <a:r>
              <a:rPr/>
              <a:t>Ausgabeinterpretation</a:t>
            </a:r>
          </a:p>
          <a:p>
            <a:pPr lvl="0"/>
            <a:r>
              <a:rPr/>
              <a:t>Grafische Darstellung der Ergebnisse</a:t>
            </a:r>
          </a:p>
          <a:p>
            <a:pPr lvl="0"/>
            <a:r>
              <a:rPr/>
              <a:t>Reproduzierbarkeit sicherstellen</a:t>
            </a:r>
          </a:p>
        </p:txBody>
      </p:sp>
    </p:spTree>
  </p:cSld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Aktuelle Diskussion und Kritik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p-Wert-Problematik</a:t>
            </a:r>
          </a:p>
          <a:p>
            <a:pPr lvl="0"/>
            <a:r>
              <a:rPr/>
              <a:t>Bayes’sche Alternativen</a:t>
            </a:r>
          </a:p>
          <a:p>
            <a:pPr lvl="0"/>
            <a:r>
              <a:rPr/>
              <a:t>Replikationskrise</a:t>
            </a:r>
          </a:p>
          <a:p>
            <a:pPr lvl="0"/>
            <a:r>
              <a:rPr/>
              <a:t>Power-Analysen und Stichprobenplanung</a:t>
            </a:r>
          </a:p>
        </p:txBody>
      </p:sp>
    </p:spTree>
  </p:cSld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R-Code-Beispiel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>
              <a:buNone/>
            </a:pPr>
            <a:r>
              <a:rPr>
                <a:solidFill>
                  <a:srgbClr val="5E5E5E"/>
                </a:solidFill>
                <a:latin typeface="Courier"/>
              </a:rPr>
              <a:t># Beispieldaten</a:t>
            </a:r>
            <a:br/>
            <a:r>
              <a:rPr>
                <a:solidFill>
                  <a:srgbClr val="003B4F"/>
                </a:solidFill>
                <a:latin typeface="Courier"/>
              </a:rPr>
              <a:t>gruppe_1 &lt;- </a:t>
            </a:r>
            <a:r>
              <a:rPr>
                <a:solidFill>
                  <a:srgbClr val="4758AB"/>
                </a:solidFill>
                <a:latin typeface="Courier"/>
              </a:rPr>
              <a:t>c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AD0000"/>
                </a:solidFill>
                <a:latin typeface="Courier"/>
              </a:rPr>
              <a:t>25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AD0000"/>
                </a:solidFill>
                <a:latin typeface="Courier"/>
              </a:rPr>
              <a:t>28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AD0000"/>
                </a:solidFill>
                <a:latin typeface="Courier"/>
              </a:rPr>
              <a:t>30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AD0000"/>
                </a:solidFill>
                <a:latin typeface="Courier"/>
              </a:rPr>
              <a:t>32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AD0000"/>
                </a:solidFill>
                <a:latin typeface="Courier"/>
              </a:rPr>
              <a:t>33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AD0000"/>
                </a:solidFill>
                <a:latin typeface="Courier"/>
              </a:rPr>
              <a:t>35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AD0000"/>
                </a:solidFill>
                <a:latin typeface="Courier"/>
              </a:rPr>
              <a:t>38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AD0000"/>
                </a:solidFill>
                <a:latin typeface="Courier"/>
              </a:rPr>
              <a:t>40</a:t>
            </a:r>
            <a:r>
              <a:rPr>
                <a:solidFill>
                  <a:srgbClr val="003B4F"/>
                </a:solidFill>
                <a:latin typeface="Courier"/>
              </a:rPr>
              <a:t>)</a:t>
            </a:r>
            <a:br/>
            <a:r>
              <a:rPr>
                <a:solidFill>
                  <a:srgbClr val="003B4F"/>
                </a:solidFill>
                <a:latin typeface="Courier"/>
              </a:rPr>
              <a:t>gruppe_2 &lt;- </a:t>
            </a:r>
            <a:r>
              <a:rPr>
                <a:solidFill>
                  <a:srgbClr val="4758AB"/>
                </a:solidFill>
                <a:latin typeface="Courier"/>
              </a:rPr>
              <a:t>c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AD0000"/>
                </a:solidFill>
                <a:latin typeface="Courier"/>
              </a:rPr>
              <a:t>20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AD0000"/>
                </a:solidFill>
                <a:latin typeface="Courier"/>
              </a:rPr>
              <a:t>22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AD0000"/>
                </a:solidFill>
                <a:latin typeface="Courier"/>
              </a:rPr>
              <a:t>24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AD0000"/>
                </a:solidFill>
                <a:latin typeface="Courier"/>
              </a:rPr>
              <a:t>25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AD0000"/>
                </a:solidFill>
                <a:latin typeface="Courier"/>
              </a:rPr>
              <a:t>28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AD0000"/>
                </a:solidFill>
                <a:latin typeface="Courier"/>
              </a:rPr>
              <a:t>30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AD0000"/>
                </a:solidFill>
                <a:latin typeface="Courier"/>
              </a:rPr>
              <a:t>31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AD0000"/>
                </a:solidFill>
                <a:latin typeface="Courier"/>
              </a:rPr>
              <a:t>32</a:t>
            </a:r>
            <a:r>
              <a:rPr>
                <a:solidFill>
                  <a:srgbClr val="003B4F"/>
                </a:solidFill>
                <a:latin typeface="Courier"/>
              </a:rPr>
              <a:t>)</a:t>
            </a:r>
            <a:br/>
            <a:br/>
            <a:r>
              <a:rPr>
                <a:solidFill>
                  <a:srgbClr val="5E5E5E"/>
                </a:solidFill>
                <a:latin typeface="Courier"/>
              </a:rPr>
              <a:t># Unabhängiger t-Test</a:t>
            </a:r>
            <a:br/>
            <a:r>
              <a:rPr>
                <a:solidFill>
                  <a:srgbClr val="4758AB"/>
                </a:solidFill>
                <a:latin typeface="Courier"/>
              </a:rPr>
              <a:t>t.test</a:t>
            </a:r>
            <a:r>
              <a:rPr>
                <a:solidFill>
                  <a:srgbClr val="003B4F"/>
                </a:solidFill>
                <a:latin typeface="Courier"/>
              </a:rPr>
              <a:t>(gruppe_1, gruppe_2, </a:t>
            </a:r>
            <a:r>
              <a:rPr>
                <a:solidFill>
                  <a:srgbClr val="657422"/>
                </a:solidFill>
                <a:latin typeface="Courier"/>
              </a:rPr>
              <a:t>var.equal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8F5902"/>
                </a:solidFill>
                <a:latin typeface="Courier"/>
              </a:rPr>
              <a:t>TRUE</a:t>
            </a:r>
            <a:r>
              <a:rPr>
                <a:solidFill>
                  <a:srgbClr val="003B4F"/>
                </a:solidFill>
                <a:latin typeface="Courier"/>
              </a:rPr>
              <a:t>)</a:t>
            </a:r>
            <a:br/>
            <a:br/>
            <a:r>
              <a:rPr>
                <a:solidFill>
                  <a:srgbClr val="5E5E5E"/>
                </a:solidFill>
                <a:latin typeface="Courier"/>
              </a:rPr>
              <a:t># Welch-Test (ungleiche Varianzen)</a:t>
            </a:r>
            <a:br/>
            <a:r>
              <a:rPr>
                <a:solidFill>
                  <a:srgbClr val="4758AB"/>
                </a:solidFill>
                <a:latin typeface="Courier"/>
              </a:rPr>
              <a:t>t.test</a:t>
            </a:r>
            <a:r>
              <a:rPr>
                <a:solidFill>
                  <a:srgbClr val="003B4F"/>
                </a:solidFill>
                <a:latin typeface="Courier"/>
              </a:rPr>
              <a:t>(gruppe_1, gruppe_2)</a:t>
            </a:r>
            <a:br/>
            <a:br/>
            <a:r>
              <a:rPr>
                <a:solidFill>
                  <a:srgbClr val="5E5E5E"/>
                </a:solidFill>
                <a:latin typeface="Courier"/>
              </a:rPr>
              <a:t># Effektstärke berechnen</a:t>
            </a:r>
            <a:br/>
            <a:r>
              <a:rPr>
                <a:solidFill>
                  <a:srgbClr val="4758AB"/>
                </a:solidFill>
                <a:latin typeface="Courier"/>
              </a:rPr>
              <a:t>library</a:t>
            </a:r>
            <a:r>
              <a:rPr>
                <a:solidFill>
                  <a:srgbClr val="003B4F"/>
                </a:solidFill>
                <a:latin typeface="Courier"/>
              </a:rPr>
              <a:t>(effsize)</a:t>
            </a:r>
            <a:br/>
            <a:r>
              <a:rPr>
                <a:solidFill>
                  <a:srgbClr val="4758AB"/>
                </a:solidFill>
                <a:latin typeface="Courier"/>
              </a:rPr>
              <a:t>cohen.d</a:t>
            </a:r>
            <a:r>
              <a:rPr>
                <a:solidFill>
                  <a:srgbClr val="003B4F"/>
                </a:solidFill>
                <a:latin typeface="Courier"/>
              </a:rPr>
              <a:t>(gruppe_1, gruppe_2)</a:t>
            </a:r>
          </a:p>
        </p:txBody>
      </p:sp>
    </p:spTree>
  </p:cSld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Visualisierung der Ergebnisse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>
              <a:buNone/>
            </a:pPr>
            <a:r>
              <a:rPr>
                <a:solidFill>
                  <a:srgbClr val="4758AB"/>
                </a:solidFill>
                <a:latin typeface="Courier"/>
              </a:rPr>
              <a:t>library</a:t>
            </a:r>
            <a:r>
              <a:rPr>
                <a:solidFill>
                  <a:srgbClr val="003B4F"/>
                </a:solidFill>
                <a:latin typeface="Courier"/>
              </a:rPr>
              <a:t>(ggplot2)</a:t>
            </a:r>
            <a:br/>
            <a:br/>
            <a:r>
              <a:rPr>
                <a:solidFill>
                  <a:srgbClr val="5E5E5E"/>
                </a:solidFill>
                <a:latin typeface="Courier"/>
              </a:rPr>
              <a:t># Daten vorbereiten</a:t>
            </a:r>
            <a:br/>
            <a:r>
              <a:rPr>
                <a:solidFill>
                  <a:srgbClr val="003B4F"/>
                </a:solidFill>
                <a:latin typeface="Courier"/>
              </a:rPr>
              <a:t>daten &lt;- </a:t>
            </a:r>
            <a:r>
              <a:rPr>
                <a:solidFill>
                  <a:srgbClr val="4758AB"/>
                </a:solidFill>
                <a:latin typeface="Courier"/>
              </a:rPr>
              <a:t>data.frame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</a:t>
            </a:r>
            <a:r>
              <a:rPr>
                <a:solidFill>
                  <a:srgbClr val="657422"/>
                </a:solidFill>
                <a:latin typeface="Courier"/>
              </a:rPr>
              <a:t>Wert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4758AB"/>
                </a:solidFill>
                <a:latin typeface="Courier"/>
              </a:rPr>
              <a:t>c</a:t>
            </a:r>
            <a:r>
              <a:rPr>
                <a:solidFill>
                  <a:srgbClr val="003B4F"/>
                </a:solidFill>
                <a:latin typeface="Courier"/>
              </a:rPr>
              <a:t>(gruppe_1, gruppe_2),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</a:t>
            </a:r>
            <a:r>
              <a:rPr>
                <a:solidFill>
                  <a:srgbClr val="657422"/>
                </a:solidFill>
                <a:latin typeface="Courier"/>
              </a:rPr>
              <a:t>Gruppe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4758AB"/>
                </a:solidFill>
                <a:latin typeface="Courier"/>
              </a:rPr>
              <a:t>factor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4758AB"/>
                </a:solidFill>
                <a:latin typeface="Courier"/>
              </a:rPr>
              <a:t>rep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4758AB"/>
                </a:solidFill>
                <a:latin typeface="Courier"/>
              </a:rPr>
              <a:t>c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20794D"/>
                </a:solidFill>
                <a:latin typeface="Courier"/>
              </a:rPr>
              <a:t>"Gruppe 1"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20794D"/>
                </a:solidFill>
                <a:latin typeface="Courier"/>
              </a:rPr>
              <a:t>"Gruppe 2"</a:t>
            </a:r>
            <a:r>
              <a:rPr>
                <a:solidFill>
                  <a:srgbClr val="003B4F"/>
                </a:solidFill>
                <a:latin typeface="Courier"/>
              </a:rPr>
              <a:t>), </a:t>
            </a:r>
            <a:r>
              <a:rPr>
                <a:solidFill>
                  <a:srgbClr val="657422"/>
                </a:solidFill>
                <a:latin typeface="Courier"/>
              </a:rPr>
              <a:t>each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AD0000"/>
                </a:solidFill>
                <a:latin typeface="Courier"/>
              </a:rPr>
              <a:t>8</a:t>
            </a:r>
            <a:r>
              <a:rPr>
                <a:solidFill>
                  <a:srgbClr val="003B4F"/>
                </a:solidFill>
                <a:latin typeface="Courier"/>
              </a:rPr>
              <a:t>))</a:t>
            </a:r>
            <a:br/>
            <a:r>
              <a:rPr>
                <a:solidFill>
                  <a:srgbClr val="003B4F"/>
                </a:solidFill>
                <a:latin typeface="Courier"/>
              </a:rPr>
              <a:t>)</a:t>
            </a:r>
            <a:br/>
            <a:br/>
            <a:r>
              <a:rPr>
                <a:solidFill>
                  <a:srgbClr val="5E5E5E"/>
                </a:solidFill>
                <a:latin typeface="Courier"/>
              </a:rPr>
              <a:t># Boxplot erstellen</a:t>
            </a:r>
            <a:br/>
            <a:r>
              <a:rPr>
                <a:solidFill>
                  <a:srgbClr val="4758AB"/>
                </a:solidFill>
                <a:latin typeface="Courier"/>
              </a:rPr>
              <a:t>ggplot</a:t>
            </a:r>
            <a:r>
              <a:rPr>
                <a:solidFill>
                  <a:srgbClr val="003B4F"/>
                </a:solidFill>
                <a:latin typeface="Courier"/>
              </a:rPr>
              <a:t>(daten, </a:t>
            </a:r>
            <a:r>
              <a:rPr>
                <a:solidFill>
                  <a:srgbClr val="4758AB"/>
                </a:solidFill>
                <a:latin typeface="Courier"/>
              </a:rPr>
              <a:t>aes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657422"/>
                </a:solidFill>
                <a:latin typeface="Courier"/>
              </a:rPr>
              <a:t>x =</a:t>
            </a:r>
            <a:r>
              <a:rPr>
                <a:solidFill>
                  <a:srgbClr val="003B4F"/>
                </a:solidFill>
                <a:latin typeface="Courier"/>
              </a:rPr>
              <a:t> Gruppe, </a:t>
            </a:r>
            <a:r>
              <a:rPr>
                <a:solidFill>
                  <a:srgbClr val="657422"/>
                </a:solidFill>
                <a:latin typeface="Courier"/>
              </a:rPr>
              <a:t>y =</a:t>
            </a:r>
            <a:r>
              <a:rPr>
                <a:solidFill>
                  <a:srgbClr val="003B4F"/>
                </a:solidFill>
                <a:latin typeface="Courier"/>
              </a:rPr>
              <a:t> Wert, </a:t>
            </a:r>
            <a:r>
              <a:rPr>
                <a:solidFill>
                  <a:srgbClr val="657422"/>
                </a:solidFill>
                <a:latin typeface="Courier"/>
              </a:rPr>
              <a:t>fill =</a:t>
            </a:r>
            <a:r>
              <a:rPr>
                <a:solidFill>
                  <a:srgbClr val="003B4F"/>
                </a:solidFill>
                <a:latin typeface="Courier"/>
              </a:rPr>
              <a:t> Gruppe)) </a:t>
            </a:r>
            <a:r>
              <a:rPr>
                <a:solidFill>
                  <a:srgbClr val="5E5E5E"/>
                </a:solidFill>
                <a:latin typeface="Courier"/>
              </a:rPr>
              <a:t>+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</a:t>
            </a:r>
            <a:r>
              <a:rPr>
                <a:solidFill>
                  <a:srgbClr val="4758AB"/>
                </a:solidFill>
                <a:latin typeface="Courier"/>
              </a:rPr>
              <a:t>geom_boxplot</a:t>
            </a:r>
            <a:r>
              <a:rPr>
                <a:solidFill>
                  <a:srgbClr val="003B4F"/>
                </a:solidFill>
                <a:latin typeface="Courier"/>
              </a:rPr>
              <a:t>() </a:t>
            </a:r>
            <a:r>
              <a:rPr>
                <a:solidFill>
                  <a:srgbClr val="5E5E5E"/>
                </a:solidFill>
                <a:latin typeface="Courier"/>
              </a:rPr>
              <a:t>+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</a:t>
            </a:r>
            <a:r>
              <a:rPr>
                <a:solidFill>
                  <a:srgbClr val="4758AB"/>
                </a:solidFill>
                <a:latin typeface="Courier"/>
              </a:rPr>
              <a:t>geom_jitter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657422"/>
                </a:solidFill>
                <a:latin typeface="Courier"/>
              </a:rPr>
              <a:t>width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AD0000"/>
                </a:solidFill>
                <a:latin typeface="Courier"/>
              </a:rPr>
              <a:t>0.2</a:t>
            </a:r>
            <a:r>
              <a:rPr>
                <a:solidFill>
                  <a:srgbClr val="003B4F"/>
                </a:solidFill>
                <a:latin typeface="Courier"/>
              </a:rPr>
              <a:t>) </a:t>
            </a:r>
            <a:r>
              <a:rPr>
                <a:solidFill>
                  <a:srgbClr val="5E5E5E"/>
                </a:solidFill>
                <a:latin typeface="Courier"/>
              </a:rPr>
              <a:t>+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</a:t>
            </a:r>
            <a:r>
              <a:rPr>
                <a:solidFill>
                  <a:srgbClr val="4758AB"/>
                </a:solidFill>
                <a:latin typeface="Courier"/>
              </a:rPr>
              <a:t>stat_summary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657422"/>
                </a:solidFill>
                <a:latin typeface="Courier"/>
              </a:rPr>
              <a:t>fun =</a:t>
            </a:r>
            <a:r>
              <a:rPr>
                <a:solidFill>
                  <a:srgbClr val="003B4F"/>
                </a:solidFill>
                <a:latin typeface="Courier"/>
              </a:rPr>
              <a:t> mean, </a:t>
            </a:r>
            <a:r>
              <a:rPr>
                <a:solidFill>
                  <a:srgbClr val="657422"/>
                </a:solidFill>
                <a:latin typeface="Courier"/>
              </a:rPr>
              <a:t>geom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20794D"/>
                </a:solidFill>
                <a:latin typeface="Courier"/>
              </a:rPr>
              <a:t>"point"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657422"/>
                </a:solidFill>
                <a:latin typeface="Courier"/>
              </a:rPr>
              <a:t>shape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AD0000"/>
                </a:solidFill>
                <a:latin typeface="Courier"/>
              </a:rPr>
              <a:t>18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657422"/>
                </a:solidFill>
                <a:latin typeface="Courier"/>
              </a:rPr>
              <a:t>size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AD0000"/>
                </a:solidFill>
                <a:latin typeface="Courier"/>
              </a:rPr>
              <a:t>3</a:t>
            </a:r>
            <a:r>
              <a:rPr>
                <a:solidFill>
                  <a:srgbClr val="003B4F"/>
                </a:solidFill>
                <a:latin typeface="Courier"/>
              </a:rPr>
              <a:t>) </a:t>
            </a:r>
            <a:r>
              <a:rPr>
                <a:solidFill>
                  <a:srgbClr val="5E5E5E"/>
                </a:solidFill>
                <a:latin typeface="Courier"/>
              </a:rPr>
              <a:t>+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</a:t>
            </a:r>
            <a:r>
              <a:rPr>
                <a:solidFill>
                  <a:srgbClr val="4758AB"/>
                </a:solidFill>
                <a:latin typeface="Courier"/>
              </a:rPr>
              <a:t>labs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657422"/>
                </a:solidFill>
                <a:latin typeface="Courier"/>
              </a:rPr>
              <a:t>title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20794D"/>
                </a:solidFill>
                <a:latin typeface="Courier"/>
              </a:rPr>
              <a:t>"Vergleich der Gruppenmittelwerte"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     </a:t>
            </a:r>
            <a:r>
              <a:rPr>
                <a:solidFill>
                  <a:srgbClr val="657422"/>
                </a:solidFill>
                <a:latin typeface="Courier"/>
              </a:rPr>
              <a:t>y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20794D"/>
                </a:solidFill>
                <a:latin typeface="Courier"/>
              </a:rPr>
              <a:t>"Messwert"</a:t>
            </a:r>
            <a:r>
              <a:rPr>
                <a:solidFill>
                  <a:srgbClr val="003B4F"/>
                </a:solidFill>
                <a:latin typeface="Courier"/>
              </a:rPr>
              <a:t>) </a:t>
            </a:r>
            <a:r>
              <a:rPr>
                <a:solidFill>
                  <a:srgbClr val="5E5E5E"/>
                </a:solidFill>
                <a:latin typeface="Courier"/>
              </a:rPr>
              <a:t>+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</a:t>
            </a:r>
            <a:r>
              <a:rPr>
                <a:solidFill>
                  <a:srgbClr val="4758AB"/>
                </a:solidFill>
                <a:latin typeface="Courier"/>
              </a:rPr>
              <a:t>theme_minimal</a:t>
            </a:r>
            <a:r>
              <a:rPr>
                <a:solidFill>
                  <a:srgbClr val="003B4F"/>
                </a:solidFill>
                <a:latin typeface="Courier"/>
              </a:rPr>
              <a:t>()</a:t>
            </a:r>
          </a:p>
        </p:txBody>
      </p:sp>
    </p:spTree>
  </p:cSld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t-Test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Mittelwertvergleiche anwenden</a:t>
            </a:r>
          </a:p>
          <a:p>
            <a:pPr lvl="0"/>
            <a:r>
              <a:rPr>
                <a:latin typeface="Courier"/>
              </a:rPr>
              <a:t>t.test()</a:t>
            </a:r>
            <a:r>
              <a:rPr/>
              <a:t> mit Beispieldaten</a:t>
            </a:r>
          </a:p>
          <a:p>
            <a:pPr lvl="0"/>
            <a:r>
              <a:rPr/>
              <a:t>Voraussetzungen &amp; Interpretation</a:t>
            </a:r>
          </a:p>
          <a:p>
            <a:pPr lvl="0"/>
            <a:r>
              <a:rPr/>
              <a:t>Visualisierung mit ggplot2</a:t>
            </a:r>
          </a:p>
        </p:txBody>
      </p:sp>
    </p:spTree>
  </p:cSld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Vom Zentralen Grenzwertsatz zum t-Test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Stichprobenverteilung und Standardfehler</a:t>
            </a:r>
          </a:p>
          <a:p>
            <a:pPr lvl="0"/>
            <a:r>
              <a:rPr/>
              <a:t>t-Verteilung bei unbekannter Populationsvarianz</a:t>
            </a:r>
          </a:p>
          <a:p>
            <a:pPr lvl="0"/>
            <a:r>
              <a:rPr/>
              <a:t>Vergleich von Mittelwerten</a:t>
            </a:r>
          </a:p>
        </p:txBody>
      </p:sp>
    </p:spTree>
  </p:cSld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Guiness-Bier brachte die Lösung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William Sealy Gosset und die Entstehung der t-Verteilung</a:t>
            </a:r>
          </a:p>
          <a:p>
            <a:pPr lvl="0"/>
            <a:r>
              <a:rPr/>
              <a:t>Bedeutung der Freiheitsgrade</a:t>
            </a:r>
          </a:p>
        </p:txBody>
      </p:sp>
    </p:spTree>
  </p:cSld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 t-Verteilung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# - Eigenschaften im Vergleich zur Normalverteilung - Einfluss der Freiheitsgrade</a:t>
            </a:r>
          </a:p>
        </p:txBody>
      </p:sp>
    </p:spTree>
  </p:cSld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Wichtige Annahmen des t-Tests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Unabhängigkeit der Stichproben</a:t>
            </a:r>
          </a:p>
          <a:p>
            <a:pPr lvl="0"/>
            <a:r>
              <a:rPr/>
              <a:t>Normalverteilung der Variablen</a:t>
            </a:r>
          </a:p>
          <a:p>
            <a:pPr lvl="0"/>
            <a:r>
              <a:rPr/>
              <a:t>Metrische Variablen</a:t>
            </a:r>
          </a:p>
          <a:p>
            <a:pPr lvl="0"/>
            <a:r>
              <a:rPr/>
              <a:t>Varianzhomogenität</a:t>
            </a:r>
          </a:p>
        </p:txBody>
      </p: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Let’s start!</a:t>
            </a:r>
          </a:p>
        </p:txBody>
      </p:sp>
      <p:pic>
        <p:nvPicPr>
          <p:cNvPr descr="images/marketoonist-big-data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197100" y="1193800"/>
            <a:ext cx="4749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Was ist Signifikanz?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Definition des Signifikanzniveaus α</a:t>
            </a:r>
          </a:p>
          <a:p>
            <a:pPr lvl="0"/>
            <a:r>
              <a:rPr/>
              <a:t>Interpretation des p-Werts</a:t>
            </a:r>
          </a:p>
          <a:p>
            <a:pPr lvl="0"/>
            <a:r>
              <a:rPr/>
              <a:t>Häufige Fehlinterpretationen</a:t>
            </a:r>
          </a:p>
        </p:txBody>
      </p:sp>
    </p:spTree>
  </p:cSld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Fehler 1. und 2. Art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False Positive (α-Fehler)</a:t>
            </a:r>
          </a:p>
          <a:p>
            <a:pPr lvl="0"/>
            <a:r>
              <a:rPr/>
              <a:t>False Negative (β-Fehler)</a:t>
            </a:r>
          </a:p>
          <a:p>
            <a:pPr lvl="0"/>
            <a:r>
              <a:rPr/>
              <a:t>Sensitivität und Spezifität</a:t>
            </a:r>
          </a:p>
        </p:txBody>
      </p:sp>
    </p:spTree>
  </p:cSld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Ein- versus zweiseitiger Test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Wann ist welcher Test angemessen?</a:t>
            </a:r>
          </a:p>
          <a:p>
            <a:pPr lvl="0"/>
            <a:r>
              <a:rPr/>
              <a:t>Auswirkungen auf p-Werte</a:t>
            </a:r>
          </a:p>
        </p:txBody>
      </p:sp>
    </p:spTree>
  </p:cSld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Praktische Anwendung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Reale Beispiele für t-Tests</a:t>
            </a:r>
          </a:p>
          <a:p>
            <a:pPr lvl="0"/>
            <a:r>
              <a:rPr/>
              <a:t>Interpretation von Ergebnissen</a:t>
            </a:r>
          </a:p>
        </p:txBody>
      </p:sp>
    </p:spTree>
  </p:cSld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Sitzung 8: Umfragen und ANOVA</a:t>
            </a:r>
          </a:p>
        </p:txBody>
      </p:sp>
    </p:spTree>
  </p:cSld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Quantitativ versus Qualitativ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Unterschiede in Forschungsansätzen</a:t>
            </a:r>
          </a:p>
        </p:txBody>
      </p:sp>
    </p:spTree>
  </p:cSld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Datenerhebung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Primärdaten vs. Sekundärdaten</a:t>
            </a:r>
          </a:p>
          <a:p>
            <a:pPr lvl="0"/>
            <a:r>
              <a:rPr/>
              <a:t>Umfragen, Interviews, Messungen</a:t>
            </a:r>
          </a:p>
        </p:txBody>
      </p:sp>
    </p:spTree>
  </p:cSld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Verzerrung zugunsten der Überlebenden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#</a:t>
            </a:r>
          </a:p>
        </p:txBody>
      </p:sp>
    </p:spTree>
  </p:cSld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Stichprobenverzerrung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#</a:t>
            </a:r>
          </a:p>
        </p:txBody>
      </p:sp>
    </p:spTree>
  </p:cSld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Probleme bei Umfragen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Convenience Sampling</a:t>
            </a:r>
          </a:p>
          <a:p>
            <a:pPr lvl="0"/>
            <a:r>
              <a:rPr/>
              <a:t>Non-Responder</a:t>
            </a:r>
          </a:p>
          <a:p>
            <a:pPr lvl="0"/>
            <a:r>
              <a:rPr/>
              <a:t>Yes bias</a:t>
            </a:r>
          </a:p>
          <a:p>
            <a:pPr lvl="0"/>
            <a:r>
              <a:rPr/>
              <a:t>No bias</a:t>
            </a:r>
          </a:p>
          <a:p>
            <a:pPr lvl="0"/>
            <a:r>
              <a:rPr/>
              <a:t>Bias towards the middle</a:t>
            </a:r>
          </a:p>
          <a:p>
            <a:pPr lvl="0"/>
            <a:r>
              <a:rPr/>
              <a:t>Soziale Erwünschtheit</a:t>
            </a:r>
          </a:p>
          <a:p>
            <a:pPr lvl="0"/>
            <a:r>
              <a:rPr/>
              <a:t>Logical Response</a:t>
            </a:r>
          </a:p>
          <a:p>
            <a:pPr lvl="0"/>
            <a:r>
              <a:rPr/>
              <a:t>Kulturelle Unterschiede (ein „Nein” ist nicht überall akzeptabel)</a:t>
            </a:r>
          </a:p>
        </p:txBody>
      </p:sp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Was sind Daten?</a:t>
            </a:r>
          </a:p>
        </p:txBody>
      </p:sp>
    </p:spTree>
  </p:cSld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Likert-Skala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Definition und Verwendung</a:t>
            </a:r>
          </a:p>
          <a:p>
            <a:pPr lvl="0"/>
            <a:r>
              <a:rPr/>
              <a:t>Balance, Neutraloption, Skalenlänge</a:t>
            </a:r>
          </a:p>
          <a:p>
            <a:pPr lvl="0"/>
            <a:r>
              <a:rPr/>
              <a:t>Vermeidung von Leading Questions</a:t>
            </a:r>
          </a:p>
        </p:txBody>
      </p:sp>
    </p:spTree>
  </p:cSld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Einführung in ANOVA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Analysis of Variance für mehr als zwei Gruppen</a:t>
            </a:r>
          </a:p>
          <a:p>
            <a:pPr lvl="0"/>
            <a:r>
              <a:rPr/>
              <a:t>Nullhypothese: Alle Gruppenmittelwerte sind gleich</a:t>
            </a:r>
          </a:p>
          <a:p>
            <a:pPr lvl="0"/>
            <a:r>
              <a:rPr/>
              <a:t>Alternativhypothese: Mindestens ein Gruppenmittelwert unterscheidet sich</a:t>
            </a:r>
          </a:p>
        </p:txBody>
      </p:sp>
    </p:spTree>
  </p:cSld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Voraussetzungen und Annahmen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Normalverteilung innerhalb der Gruppen</a:t>
            </a:r>
          </a:p>
          <a:p>
            <a:pPr lvl="0"/>
            <a:r>
              <a:rPr/>
              <a:t>Homoskedastizität</a:t>
            </a:r>
          </a:p>
          <a:p>
            <a:pPr lvl="0"/>
            <a:r>
              <a:rPr/>
              <a:t>Unabhängigkeit der Beobachtungen</a:t>
            </a:r>
          </a:p>
        </p:txBody>
      </p:sp>
    </p:spTree>
  </p:cSld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Beispiel Book Crossing-Datensatz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Analyse von Unterschieden in Buchbewertungen zwischen Altersgruppen</a:t>
            </a:r>
          </a:p>
        </p:txBody>
      </p:sp>
    </p:spTree>
  </p:cSld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Interpretation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F-Statistik und Varianzvergleich</a:t>
            </a:r>
          </a:p>
          <a:p>
            <a:pPr lvl="0"/>
            <a:r>
              <a:rPr/>
              <a:t>Post-Hoc Tests zur Identifizierung spezifischer Gruppenunterschiede</a:t>
            </a:r>
          </a:p>
        </p:txBody>
      </p:sp>
    </p:spTree>
  </p:cSld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lvl="0" indent="0" marL="0">
              <a:buNone/>
            </a:pPr>
            <a:r>
              <a:rPr/>
              <a:t>Sitzung 9: Korrelationsanalyse</a:t>
            </a:r>
          </a:p>
        </p:txBody>
      </p:sp>
    </p:spTree>
  </p:cSld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Was ist eine Korrelation?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Definition statistischer Zusammenhänge</a:t>
            </a:r>
          </a:p>
          <a:p>
            <a:pPr lvl="0"/>
            <a:r>
              <a:rPr/>
              <a:t>Beispiele für korrelierte Daten</a:t>
            </a:r>
          </a:p>
        </p:txBody>
      </p:sp>
    </p:spTree>
  </p:cSld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Warum sind Korrelationen interessant?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Analyse historischer Daten</a:t>
            </a:r>
          </a:p>
          <a:p>
            <a:pPr lvl="0"/>
            <a:r>
              <a:rPr/>
              <a:t>Ethische Einschränkungen bei Experimenten</a:t>
            </a:r>
          </a:p>
        </p:txBody>
      </p:sp>
    </p:spTree>
  </p:cSld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Vor der Korrelation kommt die Kovarianz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Berechnung und Bedeutung der Kovarianz</a:t>
            </a:r>
          </a:p>
          <a:p>
            <a:pPr lvl="0"/>
            <a:r>
              <a:rPr/>
              <a:t>Standardisierung zur Korrelation</a:t>
            </a:r>
          </a:p>
        </p:txBody>
      </p:sp>
    </p:spTree>
  </p:cSld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Wichtige Aspekte der Korrelation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Keine implizierte Kausalrichtung</a:t>
            </a:r>
          </a:p>
          <a:p>
            <a:pPr lvl="0"/>
            <a:r>
              <a:rPr/>
              <a:t>Scheinkorrelationen</a:t>
            </a:r>
          </a:p>
          <a:p>
            <a:pPr lvl="0"/>
            <a:r>
              <a:rPr/>
              <a:t>Pearson’s Korrelationskoeffizient und seine Interpretation</a:t>
            </a:r>
          </a:p>
          <a:p>
            <a:pPr lvl="0"/>
            <a:r>
              <a:rPr/>
              <a:t>p-Wert bei Korrelationen</a:t>
            </a:r>
          </a:p>
        </p:txBody>
      </p:sp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Was sind Daten?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i="1"/>
              <a:t>Daten</a:t>
            </a:r>
          </a:p>
          <a:p>
            <a:pPr lvl="1"/>
            <a:r>
              <a:rPr/>
              <a:t>Roh, ungeordnet, noch nicht interpretiert</a:t>
            </a:r>
          </a:p>
          <a:p>
            <a:pPr lvl="1"/>
            <a:r>
              <a:rPr/>
              <a:t>Bestehen aus Zahlen, Zeichen, Fakten ohne Kontext</a:t>
            </a:r>
          </a:p>
          <a:p>
            <a:pPr lvl="0"/>
            <a:r>
              <a:rPr i="1"/>
              <a:t>Informationen</a:t>
            </a:r>
          </a:p>
          <a:p>
            <a:pPr lvl="1"/>
            <a:r>
              <a:rPr/>
              <a:t>Verarbeitete, kontextualisierte Daten</a:t>
            </a:r>
          </a:p>
          <a:p>
            <a:pPr lvl="1"/>
            <a:r>
              <a:rPr/>
              <a:t>Haben Bedeutung und Relevanz für eine Fragestellung</a:t>
            </a:r>
          </a:p>
          <a:p>
            <a:pPr lvl="1"/>
            <a:r>
              <a:rPr b="1"/>
              <a:t>Daten + Kontext = Information</a:t>
            </a:r>
          </a:p>
        </p:txBody>
      </p:sp>
    </p:spTree>
  </p:cSld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Korrelations-Tests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Pearson-Korrelation: linear</a:t>
            </a:r>
          </a:p>
          <a:p>
            <a:pPr lvl="0"/>
            <a:r>
              <a:rPr/>
              <a:t>Spearman-Korrelation: monoton, rangbasiert</a:t>
            </a:r>
          </a:p>
          <a:p>
            <a:pPr lvl="0"/>
            <a:r>
              <a:rPr/>
              <a:t>Kendall-Tau-Korrelation: Rangordnungsübereinstimmung</a:t>
            </a:r>
          </a:p>
        </p:txBody>
      </p:sp>
    </p:spTree>
  </p:cSld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Unterschied Korrelation zu Regression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Korrelation misst Stärke des Zusammenhangs</a:t>
            </a:r>
          </a:p>
          <a:p>
            <a:pPr lvl="0"/>
            <a:r>
              <a:rPr/>
              <a:t>Regression prognostiziert Werte</a:t>
            </a:r>
          </a:p>
        </p:txBody>
      </p:sp>
    </p:spTree>
  </p:cSld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Korrelation in 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Anwendung von </a:t>
            </a:r>
            <a:r>
              <a:rPr>
                <a:latin typeface="Courier"/>
              </a:rPr>
              <a:t>cor.test()</a:t>
            </a:r>
            <a:r>
              <a:rPr/>
              <a:t> und Scatterplots</a:t>
            </a:r>
          </a:p>
          <a:p>
            <a:pPr lvl="0"/>
            <a:r>
              <a:rPr/>
              <a:t>Kausalität vs. Korrelation</a:t>
            </a:r>
          </a:p>
        </p:txBody>
      </p:sp>
    </p:spTree>
  </p:cSld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Inter-Rater Reliability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Definition und Ziel der Inter-Rater Reliability</a:t>
            </a:r>
          </a:p>
          <a:p>
            <a:pPr lvl="0"/>
            <a:r>
              <a:rPr/>
              <a:t>Konsistenz zwischen verschiedenen Beurteilern</a:t>
            </a:r>
          </a:p>
        </p:txBody>
      </p:sp>
    </p:spTree>
  </p:cSld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Methoden zur Messung der IRR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Cohen’s Kappa: zwei Rater, kategoriale Daten</a:t>
            </a:r>
          </a:p>
          <a:p>
            <a:pPr lvl="0"/>
            <a:r>
              <a:rPr/>
              <a:t>Fleiss’ Kappa: mehr als zwei Rater, kategoriale Daten</a:t>
            </a:r>
          </a:p>
          <a:p>
            <a:pPr lvl="0"/>
            <a:r>
              <a:rPr/>
              <a:t>Intraclass Correlation Coefficient (ICC): kontinuierliche Daten</a:t>
            </a:r>
          </a:p>
        </p:txBody>
      </p:sp>
    </p:spTree>
  </p:cSld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Interpretation von IRR-Maßen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Skalen für Cohen’s Kappa, Fleiss’ Kappa und ICC</a:t>
            </a:r>
          </a:p>
          <a:p>
            <a:pPr lvl="0"/>
            <a:r>
              <a:rPr/>
              <a:t>Praktische Beispiele</a:t>
            </a:r>
          </a:p>
        </p:txBody>
      </p:sp>
    </p:spTree>
  </p:cSld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lvl="0" indent="0" marL="0">
              <a:buNone/>
            </a:pPr>
            <a:r>
              <a:rPr/>
              <a:t>Sitzung 10: Einfache Lineare Regression</a:t>
            </a:r>
          </a:p>
        </p:txBody>
      </p:sp>
    </p:spTree>
  </p:cSld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Wofür brauche ich lineare Regression?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Anwendungsbeispiele: Fairer Preis für gebrauchte Artikel</a:t>
            </a:r>
          </a:p>
        </p:txBody>
      </p:sp>
    </p:spTree>
  </p:cSld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Lineare Regression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Vorhersagen mit Regressionslinien</a:t>
            </a:r>
          </a:p>
          <a:p>
            <a:pPr lvl="0"/>
            <a:r>
              <a:rPr>
                <a:latin typeface="Courier"/>
              </a:rPr>
              <a:t>lm()</a:t>
            </a:r>
            <a:r>
              <a:rPr/>
              <a:t>, </a:t>
            </a:r>
            <a:r>
              <a:rPr>
                <a:latin typeface="Courier"/>
              </a:rPr>
              <a:t>summary()</a:t>
            </a:r>
          </a:p>
          <a:p>
            <a:pPr lvl="0"/>
            <a:r>
              <a:rPr>
                <a:latin typeface="Courier"/>
              </a:rPr>
              <a:t>geom_smooth(method = "lm")</a:t>
            </a:r>
          </a:p>
          <a:p>
            <a:pPr lvl="0"/>
            <a:r>
              <a:rPr/>
              <a:t>Interpretation der Koeffizienten</a:t>
            </a:r>
          </a:p>
        </p:txBody>
      </p:sp>
    </p:spTree>
  </p:cSld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Heteroskedastizität beachten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Verteilung der Residuen um die Regressionslinie</a:t>
            </a:r>
          </a:p>
          <a:p>
            <a:pPr lvl="0"/>
            <a:r>
              <a:rPr/>
              <a:t>Homoskedastizität vs. Heteroskedastizität</a:t>
            </a:r>
          </a:p>
        </p:txBody>
      </p:sp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DIKW-Pyramide</a:t>
            </a:r>
          </a:p>
        </p:txBody>
      </p:sp>
      <p:pic>
        <p:nvPicPr>
          <p:cNvPr descr="images/dikw-pyramid-removebg-preview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565400" y="1193800"/>
            <a:ext cx="40132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Nicht-lineare Beziehungen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Umgang mit nicht-linearen Beziehungen</a:t>
            </a:r>
          </a:p>
          <a:p>
            <a:pPr lvl="0"/>
            <a:r>
              <a:rPr/>
              <a:t>Transformationen zur Verbesserung der Modellpassung</a:t>
            </a:r>
          </a:p>
        </p:txBody>
      </p:sp>
    </p:spTree>
  </p:cSld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Logistische Regression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Vorhersage binärer abhängiger Variablen</a:t>
            </a:r>
          </a:p>
          <a:p>
            <a:pPr lvl="0"/>
            <a:r>
              <a:rPr/>
              <a:t>Anwendungsbereiche: Medizin, Finanzen, Marketing</a:t>
            </a:r>
          </a:p>
        </p:txBody>
      </p:sp>
    </p:spTree>
  </p:cSld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Das logistische Regressionsmodell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Verwendung von </a:t>
            </a:r>
            <a:r>
              <a:rPr>
                <a:latin typeface="Courier"/>
              </a:rPr>
              <a:t>glm()</a:t>
            </a:r>
            <a:r>
              <a:rPr/>
              <a:t> in R</a:t>
            </a:r>
          </a:p>
          <a:p>
            <a:pPr lvl="0"/>
            <a:r>
              <a:rPr/>
              <a:t>Interpretation der Log-Odds</a:t>
            </a:r>
          </a:p>
          <a:p>
            <a:pPr lvl="0"/>
            <a:r>
              <a:rPr/>
              <a:t>Modellbewertung mit Konfusionsmatrix und ROC-Kurve</a:t>
            </a:r>
          </a:p>
        </p:txBody>
      </p:sp>
    </p:spTree>
  </p:cSld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lvl="0" indent="0" marL="0">
              <a:buNone/>
            </a:pPr>
            <a:r>
              <a:rPr/>
              <a:t>Sitzung 11: Chi-Quadrat-Test &amp; kategoriale Daten</a:t>
            </a:r>
          </a:p>
        </p:txBody>
      </p:sp>
    </p:spTree>
  </p:cSld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Chi-Quadrat-Test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Kategoriale Daten analysieren</a:t>
            </a:r>
          </a:p>
          <a:p>
            <a:pPr lvl="0"/>
            <a:r>
              <a:rPr/>
              <a:t>Häufigkeitstabellen, </a:t>
            </a:r>
            <a:r>
              <a:rPr>
                <a:latin typeface="Courier"/>
              </a:rPr>
              <a:t>chisq.test()</a:t>
            </a:r>
          </a:p>
          <a:p>
            <a:pPr lvl="0"/>
            <a:r>
              <a:rPr/>
              <a:t>Visualisierung: Balken, Mosaikplots</a:t>
            </a:r>
          </a:p>
        </p:txBody>
      </p:sp>
    </p:spTree>
  </p:cSld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Integration der gelernten Methoden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Zusammenführung aller Techniken</a:t>
            </a:r>
          </a:p>
          <a:p>
            <a:pPr lvl="0"/>
            <a:r>
              <a:rPr/>
              <a:t>Fallstudie mit einem realen Datensatz</a:t>
            </a:r>
          </a:p>
          <a:p>
            <a:pPr lvl="0"/>
            <a:r>
              <a:rPr/>
              <a:t>Von der Datenaufbereitung bis zur Interpretation</a:t>
            </a:r>
          </a:p>
        </p:txBody>
      </p:sp>
    </p:spTree>
  </p:cSld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Sitzung 12: Abschluss und Ausblick</a:t>
            </a:r>
          </a:p>
        </p:txBody>
      </p:sp>
    </p:spTree>
  </p:cSld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Zusammenfassung der wichtigsten Methoden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Deskriptive Statistik</a:t>
            </a:r>
          </a:p>
          <a:p>
            <a:pPr lvl="0"/>
            <a:r>
              <a:rPr/>
              <a:t>Inferenzstatistik</a:t>
            </a:r>
          </a:p>
          <a:p>
            <a:pPr lvl="0"/>
            <a:r>
              <a:rPr/>
              <a:t>Korrelation und Regression</a:t>
            </a:r>
          </a:p>
          <a:p>
            <a:pPr lvl="0"/>
            <a:r>
              <a:rPr/>
              <a:t>Hypothesentests</a:t>
            </a:r>
          </a:p>
        </p:txBody>
      </p:sp>
    </p:spTree>
  </p:cSld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Überblick: Weiterführende statistische Methoden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ANOVA (Varianzanalyse)</a:t>
            </a:r>
          </a:p>
          <a:p>
            <a:pPr lvl="0"/>
            <a:r>
              <a:rPr/>
              <a:t>Multiple Regression</a:t>
            </a:r>
          </a:p>
          <a:p>
            <a:pPr lvl="0"/>
            <a:r>
              <a:rPr/>
              <a:t>Faktoranalyse</a:t>
            </a:r>
          </a:p>
          <a:p>
            <a:pPr lvl="0"/>
            <a:r>
              <a:rPr/>
              <a:t>Zeitreihenanalyse</a:t>
            </a:r>
          </a:p>
          <a:p>
            <a:pPr lvl="0"/>
            <a:r>
              <a:rPr/>
              <a:t>Bayesianische Statistik</a:t>
            </a:r>
          </a:p>
        </p:txBody>
      </p:sp>
    </p:spTree>
  </p:cSld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Offene Fragen und Diskussion</a:t>
            </a:r>
          </a:p>
        </p:txBody>
      </p:sp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Toms Pyramide</a:t>
            </a:r>
          </a:p>
        </p:txBody>
      </p:sp>
      <p:pic>
        <p:nvPicPr>
          <p:cNvPr descr="images/tattoo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032000" y="1193800"/>
            <a:ext cx="5080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Evaluation und Feedback</a:t>
            </a:r>
          </a:p>
        </p:txBody>
      </p:sp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Daten oder Informationen?</a:t>
            </a:r>
          </a:p>
        </p:txBody>
      </p:sp>
      <p:pic>
        <p:nvPicPr>
          <p:cNvPr descr="images/daten-oder-informationen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854200" y="1193800"/>
            <a:ext cx="54483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Skalenniveau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457200" y="1193800"/>
          <a:ext cx="8229600" cy="3390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1000"/>
                <a:gridCol w="1651000"/>
                <a:gridCol w="1651000"/>
                <a:gridCol w="1651000"/>
                <a:gridCol w="1651000"/>
              </a:tblGrid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Statistische Einheit / Merkmalsträger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Merkmal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Ausprägung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Typ / Skala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Erläuterung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n1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Haarfarbe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Rot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Kategorial / nominalskaliert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Keine Abstände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n1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Postleitzahl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22703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Numerisch / nominalskaliert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Keine Abstände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n1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Schulabschluss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Abitur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Kategorial / ordinalskaliert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willkürliche Abstände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Sport-Team A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Tabellenplatz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7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Numerisch / ordinalskaliert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willkürliche Abstände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n1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Körpertemperatur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36,5°C.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Numerisch / intervallskaliert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kein Nullpunkt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n1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Alter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22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Numerisch / verhältnisskal.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keine Negativwerte</a:t>
                      </a:r>
                    </a:p>
                  </a:txBody>
                </a:tc>
              </a:tr>
            </a:tbl>
          </a:graphicData>
        </a:graphic>
      </p:graphicFrame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Skalenniveau am Beispiel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457200" y="1193800"/>
          <a:ext cx="8229600" cy="3390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6300"/>
                <a:gridCol w="2032000"/>
                <a:gridCol w="2032000"/>
                <a:gridCol w="2032000"/>
              </a:tblGrid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title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year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budget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avg_vote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Miss Jerry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1894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NA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5.9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The Story of the Kelly Gang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1906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$ 2250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6.1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Den sorte drøm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1911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NA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5.8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Cleopatra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1912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$ 45000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5.2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L’Inferno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1911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NA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7.0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From the Manger to the Cross; or, Jesus of Nazareth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1912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NA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5.7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Madame DuBarry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1919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NA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6.8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Quo Vadis?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1913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ITL 45000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6.2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Independenta Romaniei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1912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ROL 400000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6.7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Richard III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1912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$ 30000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5.5</a:t>
                      </a:r>
                    </a:p>
                  </a:txBody>
                </a:tc>
              </a:tr>
            </a:tbl>
          </a:graphicData>
        </a:graphic>
      </p:graphicFrame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lvl="0" indent="0" marL="0">
              <a:buNone/>
            </a:pPr>
            <a:r>
              <a:rPr/>
              <a:t>Sitzung 1: Einführung &amp; Organisatorisches</a:t>
            </a:r>
          </a:p>
        </p:txBody>
      </p:sp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Analytische Konzepte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457200" y="1193800"/>
          <a:ext cx="8229600" cy="3390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1700"/>
                <a:gridCol w="2171700"/>
                <a:gridCol w="3886200"/>
              </a:tblGrid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Phase &amp; Leitfrage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Statistisches Äquivalent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Beispiel‑Methoden / Tools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 b="1"/>
                        <a:t>Rückblick – Was ist passiert?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 b="1"/>
                        <a:t>Deskriptive Statistik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Lage‑ &amp; Streuungsmaße, Häufigkeiten, Balken‑/Liniendiagramme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 b="1"/>
                        <a:t>Erkenntnis – Warum passiert es?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 b="1"/>
                        <a:t>Explorative &amp; inferenzielle Statistik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Korrelation, t‑Test, ANOVA, χ²‑Test, Konfidenz­intervalle, Regressionsdiagnostik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 b="1"/>
                        <a:t>Vorausschau – Was wird passieren?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 b="1"/>
                        <a:t>Prognostische (inferenzielle) Modelle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Lineare/Logistische Regression, Random Forest, Zeitreihen‑Forecasts, Konfidenz­intervalle für Prognosen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 b="1"/>
                        <a:t>Vorausschau – Was muss passieren, damit es eintritt?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 b="1"/>
                        <a:t>Präskriptive (inferenzielle) Verfahren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Simulation (Monte‑Carlo), Lineare/Ganzzahl‑Optimierung, Entscheidungsbäume mit Unsicherheits‑Berücksichtigung</a:t>
                      </a:r>
                    </a:p>
                  </a:txBody>
                </a:tc>
              </a:tr>
            </a:tbl>
          </a:graphicData>
        </a:graphic>
      </p:graphicFrame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Wo finde ich Daten?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Kaggle</a:t>
            </a:r>
          </a:p>
          <a:p>
            <a:pPr lvl="0"/>
            <a:r>
              <a:rPr/>
              <a:t>Statistisches Bundesamt</a:t>
            </a:r>
          </a:p>
          <a:p>
            <a:pPr lvl="0"/>
            <a:r>
              <a:rPr/>
              <a:t>…</a:t>
            </a:r>
          </a:p>
        </p:txBody>
      </p:sp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Warum nutzen wir R?</a:t>
            </a:r>
          </a:p>
        </p:txBody>
      </p:sp>
      <p:pic>
        <p:nvPicPr>
          <p:cNvPr descr="images/r-vs-python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68400" y="1193800"/>
            <a:ext cx="68072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R, Python, SPSS, 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SPSS</a:t>
            </a:r>
          </a:p>
          <a:p>
            <a:pPr lvl="0"/>
            <a:r>
              <a:rPr/>
              <a:t>SAS</a:t>
            </a:r>
          </a:p>
          <a:p>
            <a:pPr lvl="0"/>
            <a:r>
              <a:rPr/>
              <a:t>Python</a:t>
            </a:r>
          </a:p>
          <a:p>
            <a:pPr lvl="0"/>
            <a:r>
              <a:rPr/>
              <a:t>Scala</a:t>
            </a:r>
          </a:p>
          <a:p>
            <a:pPr lvl="0"/>
            <a:r>
              <a:rPr/>
              <a:t>Julia</a:t>
            </a:r>
          </a:p>
          <a:p>
            <a:pPr lvl="0"/>
            <a:r>
              <a:rPr/>
              <a:t>PSPP</a:t>
            </a:r>
          </a:p>
          <a:p>
            <a:pPr lvl="0"/>
            <a:r>
              <a:rPr/>
              <a:t>R</a:t>
            </a:r>
          </a:p>
        </p:txBody>
      </p:sp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 Programmiersprache 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R: Statistische Programmiersprache und Umgebung</a:t>
            </a:r>
          </a:p>
          <a:p>
            <a:pPr lvl="0"/>
            <a:r>
              <a:rPr/>
              <a:t>Nachfolger von S (Unnützes Wissen, Teil 1)</a:t>
            </a:r>
          </a:p>
          <a:p>
            <a:pPr lvl="0"/>
            <a:r>
              <a:rPr/>
              <a:t>Großer Vorteil: R ist von Statistikern für Statistiker</a:t>
            </a:r>
          </a:p>
          <a:p>
            <a:pPr lvl="0"/>
            <a:r>
              <a:rPr/>
              <a:t>Großer Nachteil: R ist von Statistikern für Statistiker</a:t>
            </a:r>
          </a:p>
          <a:p>
            <a:pPr lvl="0"/>
            <a:r>
              <a:rPr/>
              <a:t>Open Source</a:t>
            </a:r>
          </a:p>
          <a:p>
            <a:pPr lvl="0"/>
            <a:r>
              <a:rPr/>
              <a:t>Packages (Libraries) erweitern den Umfang</a:t>
            </a:r>
          </a:p>
        </p:txBody>
      </p:sp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 IDE RStudio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“Wenn R ein Pferd ist, dann ist RStudio der Sattel.”</a:t>
            </a:r>
          </a:p>
          <a:p>
            <a:pPr lvl="0"/>
            <a:r>
              <a:rPr/>
              <a:t>Entwickelt von RStudio PBC, heute Posit PBC</a:t>
            </a:r>
          </a:p>
          <a:p>
            <a:pPr lvl="0"/>
            <a:r>
              <a:rPr/>
              <a:t>Kostenlos für den Heimgebrauch</a:t>
            </a:r>
          </a:p>
        </p:txBody>
      </p:sp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 Arbeitsumgebung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Sozusagen der “Arbeitsspeicher”</a:t>
            </a:r>
          </a:p>
          <a:p>
            <a:pPr lvl="0"/>
            <a:r>
              <a:rPr/>
              <a:t>Enthält nicht nur Objekte, sondern auch Packages</a:t>
            </a:r>
          </a:p>
          <a:p>
            <a:pPr lvl="0"/>
            <a:r>
              <a:rPr/>
              <a:t>Häufige Fehlerursache: – Man geht davon aus, dass etwas geladen ist, ist es aber nicht. – Man geht davon aus, dass etwas nicht geladen ist, ist es aber.</a:t>
            </a:r>
          </a:p>
          <a:p>
            <a:pPr lvl="0"/>
            <a:r>
              <a:rPr/>
              <a:t>R lädt alles (!) in den Arbeitsspeicher.</a:t>
            </a:r>
          </a:p>
        </p:txBody>
      </p:sp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 ersten Schritte mit 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 als Taschenrechner</a:t>
            </a:r>
          </a:p>
          <a:p>
            <a:pPr lvl="0"/>
            <a:r>
              <a:rPr/>
              <a:t>Objekt- und Funktionsstruktur in R</a:t>
            </a:r>
          </a:p>
          <a:p>
            <a:pPr lvl="0"/>
            <a:r>
              <a:rPr/>
              <a:t>Zuordnung über </a:t>
            </a:r>
            <a:r>
              <a:rPr>
                <a:latin typeface="Courier"/>
              </a:rPr>
              <a:t>&lt;-</a:t>
            </a:r>
          </a:p>
          <a:p>
            <a:pPr lvl="0"/>
            <a:r>
              <a:rPr/>
              <a:t>Hilfe über </a:t>
            </a:r>
            <a:r>
              <a:rPr>
                <a:latin typeface="Courier"/>
              </a:rPr>
              <a:t>?FUNKTIONSNAME</a:t>
            </a:r>
          </a:p>
        </p:txBody>
      </p:sp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Funktionen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Funktionsstruktur: </a:t>
            </a:r>
            <a:r>
              <a:rPr>
                <a:latin typeface="Courier"/>
              </a:rPr>
              <a:t>funktionsname(Parameter)</a:t>
            </a:r>
          </a:p>
          <a:p>
            <a:pPr lvl="0"/>
            <a:r>
              <a:rPr/>
              <a:t>Beispiele: </a:t>
            </a:r>
            <a:r>
              <a:rPr>
                <a:latin typeface="Courier"/>
              </a:rPr>
              <a:t>plot()</a:t>
            </a:r>
            <a:r>
              <a:rPr/>
              <a:t>, </a:t>
            </a:r>
            <a:r>
              <a:rPr>
                <a:latin typeface="Courier"/>
              </a:rPr>
              <a:t>summary()</a:t>
            </a:r>
            <a:r>
              <a:rPr/>
              <a:t>, </a:t>
            </a:r>
            <a:r>
              <a:rPr>
                <a:latin typeface="Courier"/>
              </a:rPr>
              <a:t>str()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Datentypen in 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Character</a:t>
            </a:r>
          </a:p>
          <a:p>
            <a:pPr lvl="0"/>
            <a:r>
              <a:rPr/>
              <a:t>Numerisch: integer und double</a:t>
            </a:r>
          </a:p>
          <a:p>
            <a:pPr lvl="0"/>
            <a:r>
              <a:rPr/>
              <a:t>Factor</a:t>
            </a:r>
          </a:p>
          <a:p>
            <a:pPr lvl="0"/>
            <a:r>
              <a:rPr/>
              <a:t>Datum</a:t>
            </a:r>
          </a:p>
          <a:p>
            <a:pPr lvl="0"/>
            <a:r>
              <a:rPr/>
              <a:t>Dynamic typing und Bedeutung korrekter Datentypen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Ziele dieser Veranstaltung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Werkzeuge für Datenanalyse in der Bachelor-Arbeit</a:t>
            </a:r>
          </a:p>
          <a:p>
            <a:pPr lvl="0"/>
            <a:r>
              <a:rPr/>
              <a:t>Grundkenntnisse Statistik, nicht nur für die Uni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Datenstrukturen in R</a:t>
            </a:r>
          </a:p>
        </p:txBody>
      </p:sp>
      <p:pic>
        <p:nvPicPr>
          <p:cNvPr descr="images/data-structure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43000" y="1193800"/>
            <a:ext cx="6858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Datenstrukturen in 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Vektor: Liste mit gleichen Datentypen</a:t>
            </a:r>
          </a:p>
          <a:p>
            <a:pPr lvl="0"/>
            <a:r>
              <a:rPr/>
              <a:t>Dataframe: Tabelle mit Vektoren als Spalten</a:t>
            </a:r>
          </a:p>
          <a:p>
            <a:pPr lvl="0"/>
            <a:r>
              <a:rPr/>
              <a:t>Liste: verschiedene Datentypen</a:t>
            </a:r>
          </a:p>
          <a:p>
            <a:pPr lvl="0"/>
            <a:r>
              <a:rPr/>
              <a:t>Matrix: Tabelle nur mit gleichen Datentypen</a:t>
            </a:r>
          </a:p>
          <a:p>
            <a:pPr lvl="0"/>
            <a:r>
              <a:rPr/>
              <a:t>Array: Dreidimensionale Matrix</a:t>
            </a:r>
          </a:p>
        </p:txBody>
      </p:sp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Dataframes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Zentrales Konzept in R</a:t>
            </a:r>
          </a:p>
          <a:p>
            <a:pPr lvl="0"/>
            <a:r>
              <a:rPr/>
              <a:t>Struktur: Zeilen für Observationen, Spalten für Attribute</a:t>
            </a:r>
          </a:p>
          <a:p>
            <a:pPr lvl="0"/>
            <a:r>
              <a:rPr/>
              <a:t>Zugriff auf Spalten über Dollarzeichen (</a:t>
            </a:r>
            <a:r>
              <a:rPr>
                <a:latin typeface="Courier"/>
              </a:rPr>
              <a:t>$</a:t>
            </a:r>
            <a:r>
              <a:rPr/>
              <a:t>)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lvl="0" indent="0" marL="0">
              <a:buNone/>
            </a:pPr>
            <a:r>
              <a:rPr/>
              <a:t>Sitzung 2: Deskriptive Statistik I</a:t>
            </a:r>
          </a:p>
        </p:txBody>
      </p:sp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Let’s talk about money</a:t>
            </a:r>
          </a:p>
        </p:txBody>
      </p:sp>
      <p:pic>
        <p:nvPicPr>
          <p:cNvPr descr="images/einkommen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784600" y="1193800"/>
            <a:ext cx="15621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s/einkommensschichtung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387600" y="1193800"/>
            <a:ext cx="43561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Lagemaße</a:t>
            </a:r>
          </a:p>
        </p:txBody>
      </p:sp>
      <p:pic>
        <p:nvPicPr>
          <p:cNvPr descr="images/mean-mode-median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193800"/>
            <a:ext cx="80264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Lagemaße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Mean bezeichnet das arithmetische Mittel, häufig als „Durchschnitt” bezeichnet: mean()</a:t>
            </a:r>
          </a:p>
          <a:p>
            <a:pPr lvl="0"/>
            <a:r>
              <a:rPr/>
              <a:t>Neben dem arithmetischen Mittel existieren weitere Mittelwerte, zum Beispiel das geometrische Mittel</a:t>
            </a:r>
          </a:p>
          <a:p>
            <a:pPr lvl="0"/>
            <a:r>
              <a:rPr/>
              <a:t>Der Median ist weniger anfällig für Ausreißer: median()</a:t>
            </a:r>
          </a:p>
          <a:p>
            <a:pPr lvl="0"/>
            <a:r>
              <a:rPr/>
              <a:t>Der Modalwert kann auch mit kategorialen Variablen umgehen</a:t>
            </a:r>
          </a:p>
          <a:p>
            <a:pPr lvl="0"/>
            <a:r>
              <a:rPr/>
              <a:t>In R existiert kein Befehl für den Modalwert ☹</a:t>
            </a:r>
          </a:p>
        </p:txBody>
      </p:sp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Merke</a:t>
            </a:r>
          </a:p>
        </p:txBody>
      </p:sp>
      <p:pic>
        <p:nvPicPr>
          <p:cNvPr descr="images/meme-durchschnit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882900" y="1193800"/>
            <a:ext cx="33782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really happened</a:t>
            </a:r>
          </a:p>
        </p:txBody>
      </p:sp>
      <p:pic>
        <p:nvPicPr>
          <p:cNvPr descr="images/clinton-aver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124200" y="1193800"/>
            <a:ext cx="28956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Was Sie erwartet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Einführung in R und RStudio</a:t>
            </a:r>
          </a:p>
          <a:p>
            <a:pPr lvl="0"/>
            <a:r>
              <a:rPr/>
              <a:t>Datenimport und -aufbereitung</a:t>
            </a:r>
          </a:p>
          <a:p>
            <a:pPr lvl="0"/>
            <a:r>
              <a:rPr/>
              <a:t>Explorative Datenanalyse</a:t>
            </a:r>
          </a:p>
          <a:p>
            <a:pPr lvl="0"/>
            <a:r>
              <a:rPr/>
              <a:t>Datenvisualisierung</a:t>
            </a:r>
          </a:p>
          <a:p>
            <a:pPr lvl="0"/>
            <a:r>
              <a:rPr/>
              <a:t>Wahrscheinlichkeitsrechnung</a:t>
            </a:r>
          </a:p>
          <a:p>
            <a:pPr lvl="0"/>
            <a:r>
              <a:rPr/>
              <a:t>Lineare Regression</a:t>
            </a:r>
          </a:p>
          <a:p>
            <a:pPr lvl="0"/>
            <a:r>
              <a:rPr/>
              <a:t>Hypothesentests</a:t>
            </a:r>
          </a:p>
          <a:p>
            <a:pPr lvl="0"/>
            <a:r>
              <a:rPr/>
              <a:t>Korrelationen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Typisch / ungewöhnlich / unmöglich</a:t>
            </a:r>
          </a:p>
        </p:txBody>
      </p:sp>
      <p:pic>
        <p:nvPicPr>
          <p:cNvPr descr="images/hadlum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943100" y="1193800"/>
            <a:ext cx="5257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Deskriptive Statistik: Übersicht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457200" y="1193800"/>
          <a:ext cx="8229600" cy="3390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67000"/>
                <a:gridCol w="5562600"/>
              </a:tblGrid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Kategorie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Typische Kennzahlen / Techniken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 b="1"/>
                        <a:t>Lagemaße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Mittelwert - Median - Modus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 b="1"/>
                        <a:t>Streuungsmaße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Spannweite (Range) - Quartilabstand (IQR) - Varianz &amp; Standardabweichung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 b="1"/>
                        <a:t>Formparameter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Schiefe (Skewness) - Wölbung (Kurtosis)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 b="1"/>
                        <a:t>Positionskennwerte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Quantile - Perzentile - Quartile</a:t>
                      </a:r>
                    </a:p>
                  </a:txBody>
                </a:tc>
              </a:tr>
            </a:tbl>
          </a:graphicData>
        </a:graphic>
      </p:graphicFrame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Standardabweichung und Varianz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Bedeutung und Berechnung</a:t>
            </a:r>
          </a:p>
          <a:p>
            <a:pPr lvl="0"/>
            <a:r>
              <a:rPr/>
              <a:t>Interpretation im Kontext der Normalverteilung</a:t>
            </a:r>
          </a:p>
          <a:p>
            <a:pPr lvl="0"/>
            <a:r>
              <a:rPr/>
              <a:t>Praktische Anwendung mit </a:t>
            </a:r>
            <a:r>
              <a:rPr>
                <a:latin typeface="Courier"/>
              </a:rPr>
              <a:t>sd()</a:t>
            </a:r>
            <a:r>
              <a:rPr/>
              <a:t> und </a:t>
            </a:r>
            <a:r>
              <a:rPr>
                <a:latin typeface="Courier"/>
              </a:rPr>
              <a:t>var()</a:t>
            </a:r>
          </a:p>
        </p:txBody>
      </p:sp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Wie macht man das in R?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457200" y="1193800"/>
          <a:ext cx="8229600" cy="3390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1700"/>
                <a:gridCol w="2743200"/>
                <a:gridCol w="3314700"/>
              </a:tblGrid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Kennzahl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R‑Befehl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Kurzbeschreibung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Mittelwert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>
                          <a:latin typeface="Courier"/>
                        </a:rPr>
                        <a:t>mean(data)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Durchschnitt aller Werte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Median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>
                          <a:latin typeface="Courier"/>
                        </a:rPr>
                        <a:t>median(data)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Zentralwert (50 %-Quantil)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Minimum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>
                          <a:latin typeface="Courier"/>
                        </a:rPr>
                        <a:t>min(data)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Kleinster Wert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Maximum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>
                          <a:latin typeface="Courier"/>
                        </a:rPr>
                        <a:t>max(data)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Größter Wert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Spannweite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>
                          <a:latin typeface="Courier"/>
                        </a:rPr>
                        <a:t>diff(range(data))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Abstand = Max − Min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Standardabweichung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>
                          <a:latin typeface="Courier"/>
                        </a:rPr>
                        <a:t>sd(data)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Ø‑Abweichung vom Mittelwert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Varianz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>
                          <a:latin typeface="Courier"/>
                        </a:rPr>
                        <a:t>var(data)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Quadrat der Standardabweichung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Schiefe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>
                          <a:latin typeface="Courier"/>
                        </a:rPr>
                        <a:t>skewness(data)</a:t>
                      </a:r>
                      <a:r>
                        <a:rPr/>
                        <a:t> </a:t>
                      </a:r>
                      <a:r>
                        <a:rPr i="1"/>
                        <a:t>(moments/e1071)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Asymmetrie der Verteilung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Wölbung (Kurtosis)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>
                          <a:latin typeface="Courier"/>
                        </a:rPr>
                        <a:t>kurtosis(data)</a:t>
                      </a:r>
                      <a:r>
                        <a:rPr/>
                        <a:t> </a:t>
                      </a:r>
                      <a:r>
                        <a:rPr i="1"/>
                        <a:t>(moments/e1071)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“Spitzheit” der Verteilung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Quantile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>
                          <a:latin typeface="Courier"/>
                        </a:rPr>
                        <a:t>quantile(data, c(.25,.5,.75))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25 %, 50 %, 75 %-Werte (Quartile)</a:t>
                      </a:r>
                    </a:p>
                  </a:txBody>
                </a:tc>
              </a:tr>
            </a:tbl>
          </a:graphicData>
        </a:graphic>
      </p:graphicFrame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Übung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Praktische Anwendung von deskriptiven Statistiken</a:t>
            </a:r>
          </a:p>
        </p:txBody>
      </p:sp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lvl="0" indent="0" marL="0">
              <a:buNone/>
            </a:pPr>
            <a:r>
              <a:rPr/>
              <a:t>Sitzung 3: Deskriptive Statistik II &amp; Datenmanipulation</a:t>
            </a:r>
          </a:p>
        </p:txBody>
      </p:sp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Tidyverse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Einführung in das Tidyverse-Paket</a:t>
            </a:r>
          </a:p>
          <a:p>
            <a:pPr lvl="0"/>
            <a:r>
              <a:rPr/>
              <a:t>Code the way you think</a:t>
            </a:r>
          </a:p>
          <a:p>
            <a:pPr lvl="0"/>
            <a:r>
              <a:rPr/>
              <a:t>Module wie dplyr und readr</a:t>
            </a:r>
          </a:p>
        </p:txBody>
      </p:sp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Packages laden und installieren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Packages als Erweiterungen zu base R</a:t>
            </a:r>
          </a:p>
          <a:p>
            <a:pPr lvl="0"/>
            <a:r>
              <a:rPr/>
              <a:t>Installation und Laden von Packages</a:t>
            </a:r>
          </a:p>
        </p:txBody>
      </p:sp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Der typische Ablauf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Datenprozess von Import bis Analyse</a:t>
            </a:r>
          </a:p>
        </p:txBody>
      </p:sp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Daten lesen und schreiben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Dateiformate: CSV, JSON, ARFF, Excel, Parquet, u.a.</a:t>
            </a:r>
          </a:p>
          <a:p>
            <a:pPr lvl="0"/>
            <a:r>
              <a:rPr/>
              <a:t>Vor- und Nachteile verschiedener Formate</a:t>
            </a:r>
          </a:p>
          <a:p>
            <a:pPr lvl="0"/>
            <a:r>
              <a:rPr/>
              <a:t>Import-Beispiele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Erwartungen und Interaktion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Slido:</a:t>
            </a:r>
            <a:r>
              <a:rPr/>
              <a:t> Interaktive Beteiligung über </a:t>
            </a:r>
            <a:r>
              <a:rPr>
                <a:hlinkClick r:id="rId2"/>
              </a:rPr>
              <a:t>Slido</a:t>
            </a:r>
          </a:p>
          <a:p>
            <a:pPr lvl="1"/>
            <a:r>
              <a:rPr/>
              <a:t>16 Uhr: #68430031</a:t>
            </a:r>
          </a:p>
          <a:p>
            <a:pPr lvl="1"/>
            <a:r>
              <a:rPr/>
              <a:t>18 Uhr: #68430032</a:t>
            </a:r>
          </a:p>
        </p:txBody>
      </p:sp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Pro-Tipp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Importzeile aus Code Preview kopieren und ins Notebook kopieren</a:t>
            </a:r>
          </a:p>
          <a:p>
            <a:pPr lvl="0"/>
            <a:r>
              <a:rPr/>
              <a:t>library ignorieren (haben wir schon mit dem Tidyverse importiert)</a:t>
            </a:r>
          </a:p>
          <a:p>
            <a:pPr lvl="0"/>
            <a:r>
              <a:rPr/>
              <a:t>View(gadata) ignorieren (nervt nur)</a:t>
            </a:r>
          </a:p>
        </p:txBody>
      </p:sp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Rohdaten transformieren und zusammenfassen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1270000">
              <a:buNone/>
            </a:pPr>
            <a:r>
              <a:rPr sz="2000"/>
              <a:t>Beschreiben Sie die Schritte, um eine Tüte Gummibärchen nach Farben zu sortieren</a:t>
            </a:r>
          </a:p>
        </p:txBody>
      </p:sp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Rohdaten transformieren und zusammenfassen</a:t>
            </a:r>
          </a:p>
        </p:txBody>
      </p:sp>
      <p:pic>
        <p:nvPicPr>
          <p:cNvPr descr="images/gummibaerchen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946400" y="1193800"/>
            <a:ext cx="32512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Öffne die Gummibärchentüte</a:t>
            </a:r>
          </a:p>
          <a:p>
            <a:pPr lvl="0"/>
            <a:r>
              <a:rPr/>
              <a:t>Gruppiere die Gummibärchen nach Farbe</a:t>
            </a:r>
          </a:p>
          <a:p>
            <a:pPr lvl="0"/>
            <a:r>
              <a:rPr/>
              <a:t>Zähle die Gummibärchen pro Farbe durch</a:t>
            </a:r>
          </a:p>
          <a:p>
            <a:pPr lvl="0"/>
            <a:r>
              <a:rPr/>
              <a:t>Zugabe: Sortiere absteigend nach Häufigkeit</a:t>
            </a:r>
          </a:p>
        </p:txBody>
      </p:sp>
    </p:spTree>
  </p:cSld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Rohdaten transformieren und zusammenfassen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>
              <a:buNone/>
            </a:pPr>
            <a:r>
              <a:rPr>
                <a:solidFill>
                  <a:srgbClr val="003B4F"/>
                </a:solidFill>
                <a:latin typeface="Courier"/>
              </a:rPr>
              <a:t>Gummibärchentüte </a:t>
            </a:r>
            <a:r>
              <a:rPr>
                <a:solidFill>
                  <a:srgbClr val="5E5E5E"/>
                </a:solidFill>
                <a:latin typeface="Courier"/>
              </a:rPr>
              <a:t>%&gt;%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</a:t>
            </a:r>
            <a:r>
              <a:rPr>
                <a:solidFill>
                  <a:srgbClr val="4758AB"/>
                </a:solidFill>
                <a:latin typeface="Courier"/>
              </a:rPr>
              <a:t>group_by</a:t>
            </a:r>
            <a:r>
              <a:rPr>
                <a:solidFill>
                  <a:srgbClr val="003B4F"/>
                </a:solidFill>
                <a:latin typeface="Courier"/>
              </a:rPr>
              <a:t>(farbe) </a:t>
            </a:r>
            <a:r>
              <a:rPr>
                <a:solidFill>
                  <a:srgbClr val="5E5E5E"/>
                </a:solidFill>
                <a:latin typeface="Courier"/>
              </a:rPr>
              <a:t>%&gt;%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</a:t>
            </a:r>
            <a:r>
              <a:rPr>
                <a:solidFill>
                  <a:srgbClr val="4758AB"/>
                </a:solidFill>
                <a:latin typeface="Courier"/>
              </a:rPr>
              <a:t>summarize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657422"/>
                </a:solidFill>
                <a:latin typeface="Courier"/>
              </a:rPr>
              <a:t>Anzahl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4758AB"/>
                </a:solidFill>
                <a:latin typeface="Courier"/>
              </a:rPr>
              <a:t>n</a:t>
            </a:r>
            <a:r>
              <a:rPr>
                <a:solidFill>
                  <a:srgbClr val="003B4F"/>
                </a:solidFill>
                <a:latin typeface="Courier"/>
              </a:rPr>
              <a:t>()) </a:t>
            </a:r>
            <a:r>
              <a:rPr>
                <a:solidFill>
                  <a:srgbClr val="5E5E5E"/>
                </a:solidFill>
                <a:latin typeface="Courier"/>
              </a:rPr>
              <a:t>%&gt;%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</a:t>
            </a:r>
            <a:r>
              <a:rPr>
                <a:solidFill>
                  <a:srgbClr val="4758AB"/>
                </a:solidFill>
                <a:latin typeface="Courier"/>
              </a:rPr>
              <a:t>arrange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4758AB"/>
                </a:solidFill>
                <a:latin typeface="Courier"/>
              </a:rPr>
              <a:t>desc</a:t>
            </a:r>
            <a:r>
              <a:rPr>
                <a:solidFill>
                  <a:srgbClr val="003B4F"/>
                </a:solidFill>
                <a:latin typeface="Courier"/>
              </a:rPr>
              <a:t>(Anzahl))</a:t>
            </a:r>
          </a:p>
        </p:txBody>
      </p:sp>
    </p:spTree>
  </p:cSld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Typische Funktionen in Tidyverse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>
                <a:latin typeface="Courier"/>
              </a:rPr>
              <a:t>group_by()</a:t>
            </a:r>
            <a:r>
              <a:rPr/>
              <a:t>: Gruppieren nach Variablen</a:t>
            </a:r>
          </a:p>
          <a:p>
            <a:pPr lvl="0"/>
            <a:r>
              <a:rPr>
                <a:latin typeface="Courier"/>
              </a:rPr>
              <a:t>select()</a:t>
            </a:r>
            <a:r>
              <a:rPr/>
              <a:t>: Spalten auswählen</a:t>
            </a:r>
          </a:p>
          <a:p>
            <a:pPr lvl="0"/>
            <a:r>
              <a:rPr>
                <a:latin typeface="Courier"/>
              </a:rPr>
              <a:t>filter()</a:t>
            </a:r>
            <a:r>
              <a:rPr/>
              <a:t>: Zeilen nach Werten filtern</a:t>
            </a:r>
          </a:p>
          <a:p>
            <a:pPr lvl="0"/>
            <a:r>
              <a:rPr>
                <a:latin typeface="Courier"/>
              </a:rPr>
              <a:t>mutate()</a:t>
            </a:r>
            <a:r>
              <a:rPr/>
              <a:t>: Variablen erstellen oder modifizieren</a:t>
            </a:r>
          </a:p>
          <a:p>
            <a:pPr lvl="0"/>
            <a:r>
              <a:rPr>
                <a:latin typeface="Courier"/>
              </a:rPr>
              <a:t>summarise()</a:t>
            </a:r>
            <a:r>
              <a:rPr/>
              <a:t>: Mehrere Werte zu einem Ergebnis reduzieren</a:t>
            </a:r>
          </a:p>
          <a:p>
            <a:pPr lvl="0"/>
            <a:r>
              <a:rPr>
                <a:latin typeface="Courier"/>
              </a:rPr>
              <a:t>arrange()</a:t>
            </a:r>
            <a:r>
              <a:rPr/>
              <a:t>: Sortierung ändern</a:t>
            </a:r>
          </a:p>
        </p:txBody>
      </p:sp>
    </p:spTree>
  </p:cSld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Reguläre Ausdrücke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Mustererkennung in Daten</a:t>
            </a:r>
          </a:p>
          <a:p>
            <a:pPr lvl="0"/>
            <a:r>
              <a:rPr/>
              <a:t>Anwendung in </a:t>
            </a:r>
            <a:r>
              <a:rPr>
                <a:latin typeface="Courier"/>
              </a:rPr>
              <a:t>filter()</a:t>
            </a:r>
            <a:r>
              <a:rPr/>
              <a:t> und </a:t>
            </a:r>
            <a:r>
              <a:rPr>
                <a:latin typeface="Courier"/>
              </a:rPr>
              <a:t>mutate()</a:t>
            </a:r>
          </a:p>
        </p:txBody>
      </p:sp>
    </p:spTree>
  </p:cSld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Typische Fehler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Package nicht geladen</a:t>
            </a:r>
          </a:p>
          <a:p>
            <a:pPr lvl="0"/>
            <a:r>
              <a:rPr/>
              <a:t>Pipe-Symbol falsch verwendet</a:t>
            </a:r>
          </a:p>
          <a:p>
            <a:pPr lvl="0"/>
            <a:r>
              <a:rPr/>
              <a:t>Unvollständige Code-Chunks</a:t>
            </a:r>
          </a:p>
        </p:txBody>
      </p:sp>
    </p:spTree>
  </p:cSld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lvl="0" indent="0" marL="0">
              <a:buNone/>
            </a:pPr>
            <a:r>
              <a:rPr/>
              <a:t>Sitzung 4: Datenvisualisierung</a:t>
            </a:r>
          </a:p>
        </p:txBody>
      </p:sp>
    </p:spTree>
  </p:cSld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Warum Datenvisualisierung?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1270000">
              <a:buNone/>
            </a:pPr>
            <a:r>
              <a:rPr sz="2000"/>
              <a:t>The greatest value of a picture is when it forces us to notice what we never expected to see. (John Tukey)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Welche Note kann ich erwarten?</a:t>
            </a:r>
          </a:p>
        </p:txBody>
      </p:sp>
      <p:pic>
        <p:nvPicPr>
          <p:cNvPr descr="images/grade-distribution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828800" y="1193800"/>
            <a:ext cx="54991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5 wichtige Schritte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-342900" marL="342900">
              <a:buAutoNum type="arabicPeriod"/>
            </a:pPr>
            <a:r>
              <a:rPr/>
              <a:t>Was ist der Kontext?</a:t>
            </a:r>
          </a:p>
          <a:p>
            <a:pPr lvl="1"/>
            <a:r>
              <a:rPr/>
              <a:t>An wen wird kommuniziert?</a:t>
            </a:r>
          </a:p>
          <a:p>
            <a:pPr lvl="1"/>
            <a:r>
              <a:rPr/>
              <a:t>Was soll der Empfänger wissen oder tun?</a:t>
            </a:r>
          </a:p>
          <a:p>
            <a:pPr lvl="1"/>
            <a:r>
              <a:rPr/>
              <a:t>Welche Daten sind vorhanden, um den Case zu untermauern?</a:t>
            </a:r>
          </a:p>
          <a:p>
            <a:pPr lvl="0" indent="-342900" marL="342900">
              <a:buAutoNum type="arabicPeriod"/>
            </a:pPr>
            <a:r>
              <a:rPr/>
              <a:t>Welche ist das passendste Visualierung?</a:t>
            </a:r>
          </a:p>
          <a:p>
            <a:pPr lvl="1"/>
            <a:r>
              <a:rPr/>
              <a:t>Ein oder zwei Zahlen, die im Fokus stehen? =&gt; Text!</a:t>
            </a:r>
          </a:p>
          <a:p>
            <a:pPr lvl="1"/>
            <a:r>
              <a:rPr/>
              <a:t>Liniendiagramme für continuous data</a:t>
            </a:r>
          </a:p>
          <a:p>
            <a:pPr lvl="1"/>
            <a:r>
              <a:rPr/>
              <a:t>Säulendiagramme für kategoriale Daten, müssen bei 0 anfangen</a:t>
            </a:r>
          </a:p>
          <a:p>
            <a:pPr lvl="1"/>
            <a:r>
              <a:rPr/>
              <a:t>Die Beziehungen der Daten untereinander bestimmen die Visualisierung, sofern Sie mehr als eine Variable haben</a:t>
            </a:r>
          </a:p>
          <a:p>
            <a:pPr lvl="1"/>
            <a:r>
              <a:rPr/>
              <a:t>Vermeiden Sie Tortendiagramme, Donuts, 3D, zweite Y-Achsen</a:t>
            </a:r>
          </a:p>
        </p:txBody>
      </p:sp>
    </p:spTree>
  </p:cSld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5 wichtige Schritte, Teil II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-342900" marL="342900">
              <a:buAutoNum startAt="3" type="arabicPeriod"/>
            </a:pPr>
            <a:r>
              <a:rPr/>
              <a:t>Entfernen Sie „Clutter”</a:t>
            </a:r>
          </a:p>
          <a:p>
            <a:pPr lvl="1" indent="-342900" marL="685800">
              <a:buAutoNum type="arabicPeriod"/>
            </a:pPr>
            <a:r>
              <a:rPr/>
              <a:t>Entfernen Sie alles, das keinen informativen Mehrwert hat (z.B. Farben für die Ästhetik)</a:t>
            </a:r>
          </a:p>
          <a:p>
            <a:pPr lvl="1" indent="-342900" marL="685800">
              <a:buAutoNum type="arabicPeriod"/>
            </a:pPr>
            <a:r>
              <a:rPr/>
              <a:t>Arbeiten Sie mit freiem Raum</a:t>
            </a:r>
          </a:p>
          <a:p>
            <a:pPr lvl="0" indent="-342900" marL="342900">
              <a:buAutoNum startAt="3" type="arabicPeriod"/>
            </a:pPr>
            <a:r>
              <a:rPr/>
              <a:t>Fokussieren Sie die Aufmerksamkeit, wo Sie hin soll</a:t>
            </a:r>
          </a:p>
          <a:p>
            <a:pPr lvl="1"/>
            <a:r>
              <a:rPr/>
              <a:t>Größe, Position und, ja, manchmal auch Farbe nutzen um zu signalisieren, was wichtig ist</a:t>
            </a:r>
          </a:p>
          <a:p>
            <a:pPr lvl="1"/>
            <a:r>
              <a:rPr/>
              <a:t>Wohin gehen die Augen?</a:t>
            </a:r>
          </a:p>
          <a:p>
            <a:pPr lvl="0" indent="-342900" marL="342900">
              <a:buAutoNum startAt="3" type="arabicPeriod"/>
            </a:pPr>
            <a:r>
              <a:rPr/>
              <a:t>Nutzen Sie Storytelling</a:t>
            </a:r>
          </a:p>
          <a:p>
            <a:pPr lvl="1"/>
            <a:r>
              <a:rPr/>
              <a:t>Niemand will einfach nur Auflistungen von Zahlen und Diagrammen sehen.</a:t>
            </a:r>
          </a:p>
          <a:p>
            <a:pPr lvl="1"/>
            <a:r>
              <a:rPr/>
              <a:t>Schreiben Sie einen Plot. Anfang, eventuell sogar einen Twist, und ein Ende mit Call to Action (in der Wissenschaft reicht eine Diskussion ☺)</a:t>
            </a:r>
          </a:p>
          <a:p>
            <a:pPr lvl="1"/>
            <a:r>
              <a:rPr/>
              <a:t>Bitte arbeiten Sie nicht einfach nur mechanisch alles ab, was Sie können.</a:t>
            </a:r>
          </a:p>
        </p:txBody>
      </p:sp>
    </p:spTree>
  </p:cSld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Redundant Coding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„Redundant Coding”</a:t>
            </a:r>
          </a:p>
        </p:txBody>
      </p:sp>
    </p:spTree>
  </p:cSld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Weitere Prinzipien der Visualisierung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Weißer Space ist gut… aber nicht zu viel!</a:t>
            </a:r>
          </a:p>
        </p:txBody>
      </p:sp>
    </p:spTree>
  </p:cSld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Weitere Prinzipien der Visualisierung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Highlighting hilft auf das zu fokussieren, was wirklich wichtig ist</a:t>
            </a:r>
          </a:p>
        </p:txBody>
      </p:sp>
    </p:spTree>
  </p:cSld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Wie identifiziert man das richtige Diagramm?</a:t>
            </a:r>
          </a:p>
        </p:txBody>
      </p:sp>
    </p:spTree>
  </p:cSld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Scatter Plot / Streudiagramm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Zeigt Beziehung zwischen zwei kontinuierlichen Variablen</a:t>
            </a:r>
          </a:p>
          <a:p>
            <a:pPr lvl="0"/>
            <a:r>
              <a:rPr/>
              <a:t>Jeder Punkt = eine Beobachtung</a:t>
            </a:r>
          </a:p>
          <a:p>
            <a:pPr lvl="0"/>
            <a:r>
              <a:rPr/>
              <a:t>Erkennt Muster, Cluster, Ausreißer und Korrelationen</a:t>
            </a:r>
          </a:p>
          <a:p>
            <a:pPr lvl="0"/>
            <a:r>
              <a:rPr/>
              <a:t>Benötigt numerische X/Y-Achsen</a:t>
            </a:r>
          </a:p>
          <a:p>
            <a:pPr lvl="0"/>
            <a:r>
              <a:rPr/>
              <a:t>Dritte Dimension durch Punktgröße/Farbe möglich</a:t>
            </a:r>
          </a:p>
        </p:txBody>
      </p:sp>
      <p:pic>
        <p:nvPicPr>
          <p:cNvPr descr="Statistik_Seminar_files/figure-pptx/unnamed-chunk-1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Korrelationsmatrix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Zeigt Korrelationsstärke zwischen Variablen</a:t>
            </a:r>
          </a:p>
          <a:p>
            <a:pPr lvl="0"/>
            <a:r>
              <a:rPr/>
              <a:t>Farbe/Größe visualisiert Richtung und Stärke</a:t>
            </a:r>
          </a:p>
          <a:p>
            <a:pPr lvl="0"/>
            <a:r>
              <a:rPr/>
              <a:t>Unterscheidet klar positive/negative Korrelationen</a:t>
            </a:r>
          </a:p>
          <a:p>
            <a:pPr lvl="0"/>
            <a:r>
              <a:rPr/>
              <a:t>Identifiziert Muster und redundante Variablen</a:t>
            </a:r>
          </a:p>
          <a:p>
            <a:pPr lvl="0"/>
            <a:r>
              <a:rPr/>
              <a:t>Essentiell für explorative Datenanalyse</a:t>
            </a:r>
          </a:p>
        </p:txBody>
      </p:sp>
      <p:pic>
        <p:nvPicPr>
          <p:cNvPr descr="Statistik_Seminar_files/figure-pptx/unnamed-chunk-2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Venn-Diagramm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Zeigt gemeinsame und einzigartige Elemente</a:t>
            </a:r>
          </a:p>
          <a:p>
            <a:pPr lvl="0"/>
            <a:r>
              <a:rPr/>
              <a:t>Überschneidungen visualisieren Gemeinsamkeiten</a:t>
            </a:r>
          </a:p>
          <a:p>
            <a:pPr lvl="0"/>
            <a:r>
              <a:rPr/>
              <a:t>Ideal für Vergleich von Kategorien/Merkmalen</a:t>
            </a:r>
          </a:p>
          <a:p>
            <a:pPr lvl="0"/>
            <a:r>
              <a:rPr/>
              <a:t>Funktioniert am besten mit 2-3 Gruppen</a:t>
            </a:r>
          </a:p>
          <a:p>
            <a:pPr lvl="0"/>
            <a:r>
              <a:rPr/>
              <a:t>Wird mit mehr als 5 Gruppen unübersichtlich</a:t>
            </a:r>
          </a:p>
        </p:txBody>
      </p:sp>
      <p:pic>
        <p:nvPicPr>
          <p:cNvPr descr="Statistik_Seminar_files/figure-pptx/unnamed-chunk-3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UpSet Diagram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Alternative für komplexe Überschneidungen</a:t>
            </a:r>
          </a:p>
          <a:p>
            <a:pPr lvl="0"/>
            <a:r>
              <a:rPr/>
              <a:t>Skalierbarer als klassische Venn-Diagramme</a:t>
            </a:r>
          </a:p>
          <a:p>
            <a:pPr lvl="0"/>
            <a:r>
              <a:rPr/>
              <a:t>Balken visualisieren Überschneidungsgrößen</a:t>
            </a:r>
          </a:p>
          <a:p>
            <a:pPr lvl="0"/>
            <a:r>
              <a:rPr/>
              <a:t>Punkte zeigen beteiligte Mengen</a:t>
            </a:r>
          </a:p>
          <a:p>
            <a:pPr lvl="0"/>
            <a:r>
              <a:rPr/>
              <a:t>Ideal für 4+ Gruppen/komplexe Beziehungen</a:t>
            </a:r>
          </a:p>
        </p:txBody>
      </p:sp>
      <p:pic>
        <p:nvPicPr>
          <p:cNvPr descr="Statistik_Seminar_files/figure-pptx/unnamed-chunk-4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Rules of Working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Fragen:</a:t>
            </a:r>
            <a:r>
              <a:rPr/>
              <a:t> Bitte unterbrechen Sie mich für Fragen</a:t>
            </a:r>
          </a:p>
          <a:p>
            <a:pPr lvl="0"/>
            <a:r>
              <a:rPr b="1"/>
              <a:t>Kontakt:</a:t>
            </a:r>
            <a:r>
              <a:rPr/>
              <a:t> </a:t>
            </a:r>
            <a:r>
              <a:rPr>
                <a:hlinkClick r:id="rId2"/>
              </a:rPr>
              <a:t>tom@alby.de</a:t>
            </a:r>
          </a:p>
          <a:p>
            <a:pPr lvl="0"/>
            <a:r>
              <a:rPr b="1"/>
              <a:t>Moodle:</a:t>
            </a:r>
            <a:r>
              <a:rPr/>
              <a:t> Einschreibeschlüssel: iLoveStats!</a:t>
            </a:r>
          </a:p>
          <a:p>
            <a:pPr lvl="0"/>
            <a:r>
              <a:rPr b="1"/>
              <a:t>Materialien:</a:t>
            </a:r>
            <a:r>
              <a:rPr/>
              <a:t> </a:t>
            </a:r>
            <a:r>
              <a:rPr>
                <a:hlinkClick r:id="rId3"/>
              </a:rPr>
              <a:t>https://alby.link/statistik</a:t>
            </a:r>
          </a:p>
          <a:p>
            <a:pPr lvl="0"/>
            <a:r>
              <a:rPr b="1"/>
              <a:t>Teilnahme:</a:t>
            </a:r>
            <a:r>
              <a:rPr/>
              <a:t> Präsenzpflicht, in Ausnahmefällen auch online via Zoom (HU), Aufzeichnungen verfügbar</a:t>
            </a:r>
          </a:p>
        </p:txBody>
      </p:sp>
    </p:spTree>
  </p:cSld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Sankey Diagram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Visualisiert Flüsse zwischen Kategorien</a:t>
            </a:r>
          </a:p>
          <a:p>
            <a:pPr lvl="0"/>
            <a:r>
              <a:rPr/>
              <a:t>Pfeilbreite zeigt Volumen/Wert</a:t>
            </a:r>
          </a:p>
          <a:p>
            <a:pPr lvl="0"/>
            <a:r>
              <a:rPr/>
              <a:t>Ideal für Verteilungen und Prozesse</a:t>
            </a:r>
          </a:p>
          <a:p>
            <a:pPr lvl="0"/>
            <a:r>
              <a:rPr/>
              <a:t>Zeigt Herkunft und Ziel von Ressourcen</a:t>
            </a:r>
          </a:p>
          <a:p>
            <a:pPr lvl="0"/>
            <a:r>
              <a:rPr/>
              <a:t>Verdeutlicht Proportionen über mehrere Stufen</a:t>
            </a:r>
          </a:p>
        </p:txBody>
      </p:sp>
      <p:pic>
        <p:nvPicPr>
          <p:cNvPr descr="Statistik_Seminar_files/figure-pptx/unnamed-chunk-5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Horizontal Bar Chart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Vergleicht Werte über Kategorien hinweg</a:t>
            </a:r>
          </a:p>
          <a:p>
            <a:pPr lvl="0"/>
            <a:r>
              <a:rPr/>
              <a:t>Horizontale Anordnung für bessere Lesbarkeit</a:t>
            </a:r>
          </a:p>
          <a:p>
            <a:pPr lvl="0"/>
            <a:r>
              <a:rPr/>
              <a:t>Ideal für lange Namen oder viele Kategorien</a:t>
            </a:r>
          </a:p>
          <a:p>
            <a:pPr lvl="0"/>
            <a:r>
              <a:rPr/>
              <a:t>Perfekt für Rankings und Wertvergleiche</a:t>
            </a:r>
          </a:p>
          <a:p>
            <a:pPr lvl="0"/>
            <a:r>
              <a:rPr/>
              <a:t>Einfach und übersichtlich</a:t>
            </a:r>
          </a:p>
        </p:txBody>
      </p:sp>
      <p:pic>
        <p:nvPicPr>
          <p:cNvPr descr="Statistik_Seminar_files/figure-pptx/unnamed-chunk-6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Column Chart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Vergleicht Werte mit vertikalen Balken</a:t>
            </a:r>
          </a:p>
          <a:p>
            <a:pPr lvl="0"/>
            <a:r>
              <a:rPr/>
              <a:t>Ideal für Ranking und Leistungsvergleiche</a:t>
            </a:r>
          </a:p>
          <a:p>
            <a:pPr lvl="0"/>
            <a:r>
              <a:rPr/>
              <a:t>Funktioniert gut mit wenigen, klaren Kategorien</a:t>
            </a:r>
          </a:p>
          <a:p>
            <a:pPr lvl="0"/>
            <a:r>
              <a:rPr/>
              <a:t>Kurze, lesbare Beschriftungen bevorzugen</a:t>
            </a:r>
          </a:p>
          <a:p>
            <a:pPr lvl="0"/>
            <a:r>
              <a:rPr/>
              <a:t>Konsistente Nullbasislinie für faire Vergleiche</a:t>
            </a:r>
          </a:p>
        </p:txBody>
      </p:sp>
      <p:pic>
        <p:nvPicPr>
          <p:cNvPr descr="Statistik_Seminar_files/figure-pptx/unnamed-chunk-7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/>
          <a:p>
            <a:pPr lvl="0" indent="0" marL="0">
              <a:buNone/>
            </a:pPr>
            <a:r>
              <a:rPr/>
              <a:t>Comparison: Horizontal vs. Vertical Bar Charts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Use horizontal when the text matters more. Use vertical when the order or time is key.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3568700" y="203200"/>
          <a:ext cx="5105400" cy="43815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5900"/>
                <a:gridCol w="1981200"/>
                <a:gridCol w="1625600"/>
              </a:tblGrid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Horizontal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Vertical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Best for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Long category labels, many items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Time-based or logical progression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Readability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Easier when labels are long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Requires rotation for long labels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Use case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Rankings, survey responses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Trends over time, grouped comparisons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Scan direction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Left to right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Bottom to top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Visual space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Efficient for many categories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Better for fewer, high-impact bars</a:t>
                      </a:r>
                    </a:p>
                  </a:txBody>
                </a:tc>
              </a:tr>
            </a:tbl>
          </a:graphicData>
        </a:graphic>
      </p:graphicFrame>
    </p:spTree>
  </p:cSld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Circular Bar Plot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Kreisförmige Darstellung von Werten mit Kategorien</a:t>
            </a:r>
          </a:p>
          <a:p>
            <a:pPr lvl="0"/>
            <a:r>
              <a:rPr/>
              <a:t>Farbcodierung zeigt Gruppenzugehörigkeit</a:t>
            </a:r>
          </a:p>
          <a:p>
            <a:pPr lvl="0"/>
            <a:r>
              <a:rPr/>
              <a:t>Kompakte Darstellung von Mustern und Beziehungen</a:t>
            </a:r>
          </a:p>
          <a:p>
            <a:pPr lvl="0"/>
            <a:r>
              <a:rPr/>
              <a:t>Ideal für visuelles Storytelling</a:t>
            </a:r>
          </a:p>
          <a:p>
            <a:pPr lvl="0"/>
            <a:r>
              <a:rPr/>
              <a:t>Beschriftungen sparsam und deutlich halten</a:t>
            </a:r>
          </a:p>
        </p:txBody>
      </p:sp>
      <p:pic>
        <p:nvPicPr>
          <p:cNvPr descr="Statistik_Seminar_files/figure-pptx/unnamed-chunk-8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Diverging Bars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Zeigt Abweichungen in zwei Richtungen</a:t>
            </a:r>
          </a:p>
          <a:p>
            <a:pPr lvl="0"/>
            <a:r>
              <a:rPr/>
              <a:t>Links/rechts von zentraler Basislinie</a:t>
            </a:r>
          </a:p>
          <a:p>
            <a:pPr lvl="0"/>
            <a:r>
              <a:rPr/>
              <a:t>Ideal für Kontraste (positiv/negativ)</a:t>
            </a:r>
          </a:p>
          <a:p>
            <a:pPr lvl="0"/>
            <a:r>
              <a:rPr/>
              <a:t>Zeigt Gleichgewicht vs. Ungleichgewicht</a:t>
            </a:r>
          </a:p>
          <a:p>
            <a:pPr lvl="0"/>
            <a:r>
              <a:rPr/>
              <a:t>Gut für normalisierte Werte oder Z-Scores</a:t>
            </a:r>
          </a:p>
        </p:txBody>
      </p:sp>
      <p:pic>
        <p:nvPicPr>
          <p:cNvPr descr="Statistik_Seminar_files/figure-pptx/unnamed-chunk-9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Diverging Lollipop Chart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Elegantere Alternative zu Diverging Bars</a:t>
            </a:r>
          </a:p>
          <a:p>
            <a:pPr lvl="0"/>
            <a:r>
              <a:rPr/>
              <a:t>Nutzt Punkte statt Balken (weniger Tinte)</a:t>
            </a:r>
          </a:p>
          <a:p>
            <a:pPr lvl="0"/>
            <a:r>
              <a:rPr/>
              <a:t>Zeigt Richtung und Magnitude effektiv</a:t>
            </a:r>
          </a:p>
          <a:p>
            <a:pPr lvl="0"/>
            <a:r>
              <a:rPr/>
              <a:t>Ideal wenn genaue Werte sekundär sind</a:t>
            </a:r>
          </a:p>
          <a:p>
            <a:pPr lvl="0"/>
            <a:r>
              <a:rPr/>
              <a:t>Besonders gut für Präsentationen</a:t>
            </a:r>
          </a:p>
        </p:txBody>
      </p:sp>
      <p:pic>
        <p:nvPicPr>
          <p:cNvPr descr="Statistik_Seminar_files/figure-pptx/unnamed-chunk-10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Histogram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Zeigt Verteilung numerischer Daten in Bins</a:t>
            </a:r>
          </a:p>
          <a:p>
            <a:pPr lvl="0"/>
            <a:r>
              <a:rPr/>
              <a:t>Balken zeigen Häufigkeiten in Wertebereichen</a:t>
            </a:r>
          </a:p>
          <a:p>
            <a:pPr lvl="0"/>
            <a:r>
              <a:rPr/>
              <a:t>Erkennt Schiefe, Streuung und Ausreißer</a:t>
            </a:r>
          </a:p>
          <a:p>
            <a:pPr lvl="0"/>
            <a:r>
              <a:rPr/>
              <a:t>Zeigt Modi und Clustering in Daten</a:t>
            </a:r>
          </a:p>
          <a:p>
            <a:pPr lvl="0"/>
            <a:r>
              <a:rPr/>
              <a:t>Berührende Balken betonen Kontinuität</a:t>
            </a:r>
          </a:p>
        </p:txBody>
      </p:sp>
      <p:pic>
        <p:nvPicPr>
          <p:cNvPr descr="Statistik_Seminar_files/figure-pptx/unnamed-chunk-11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Boxplots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Zeigt Minimum, Quartile und Median</a:t>
            </a:r>
          </a:p>
          <a:p>
            <a:pPr lvl="0"/>
            <a:r>
              <a:rPr/>
              <a:t>Kompakte Darstellung von Verteilungen</a:t>
            </a:r>
          </a:p>
          <a:p>
            <a:pPr lvl="0"/>
            <a:r>
              <a:rPr/>
              <a:t>Hebt Streuung und Ausreißer hervor</a:t>
            </a:r>
          </a:p>
          <a:p>
            <a:pPr lvl="0"/>
            <a:r>
              <a:rPr/>
              <a:t>Ideal zum Kategorienvergleich</a:t>
            </a:r>
          </a:p>
          <a:p>
            <a:pPr lvl="0"/>
            <a:r>
              <a:rPr/>
              <a:t>Kann für Laien schwer verständlich sein</a:t>
            </a:r>
          </a:p>
        </p:txBody>
      </p:sp>
      <p:pic>
        <p:nvPicPr>
          <p:cNvPr descr="Statistik_Seminar_files/figure-pptx/unnamed-chunk-12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Boxplots mit Violin Plot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Kombiniert Boxplot mit Dichteverteilung</a:t>
            </a:r>
          </a:p>
          <a:p>
            <a:pPr lvl="0"/>
            <a:r>
              <a:rPr/>
              <a:t>Zeigt Form, Streuung und zentrale Tendenz</a:t>
            </a:r>
          </a:p>
          <a:p>
            <a:pPr lvl="0"/>
            <a:r>
              <a:rPr/>
              <a:t>Ideal für Gruppenvergleiche</a:t>
            </a:r>
          </a:p>
          <a:p>
            <a:pPr lvl="0"/>
            <a:r>
              <a:rPr/>
              <a:t>Verdeutlicht Schiefe und Multimodalität</a:t>
            </a:r>
          </a:p>
          <a:p>
            <a:pPr lvl="0"/>
            <a:r>
              <a:rPr/>
              <a:t>Informationsreichere Alternative zum Boxplot</a:t>
            </a:r>
          </a:p>
        </p:txBody>
      </p:sp>
      <p:pic>
        <p:nvPicPr>
          <p:cNvPr descr="Statistik_Seminar_files/figure-pptx/unnamed-chunk-13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Prüfungsleistung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Prüfungsleistung:</a:t>
            </a:r>
            <a:r>
              <a:rPr/>
              <a:t> Hausarbeit mit einer Bearbeitungszeit von sechs Wochen</a:t>
            </a:r>
          </a:p>
          <a:p>
            <a:pPr lvl="0"/>
            <a:r>
              <a:rPr b="1"/>
              <a:t>Keine Gruppenarbeit:</a:t>
            </a:r>
            <a:r>
              <a:rPr/>
              <a:t> Im Kurs ja, für die Hausarbeit nein</a:t>
            </a:r>
          </a:p>
          <a:p>
            <a:pPr lvl="0"/>
            <a:r>
              <a:rPr b="1"/>
              <a:t>ChatGPT &amp; Co:</a:t>
            </a:r>
            <a:r>
              <a:rPr/>
              <a:t> Erlaubt, aber…</a:t>
            </a:r>
          </a:p>
          <a:p>
            <a:pPr lvl="0"/>
            <a:r>
              <a:rPr/>
              <a:t>Bitte kein </a:t>
            </a:r>
            <a:r>
              <a:rPr b="1"/>
              <a:t>bedeutungsloser Wohlklang</a:t>
            </a:r>
          </a:p>
        </p:txBody>
      </p:sp>
    </p:spTree>
  </p:cSld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Choropleth Map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Färbt Regionen basierend auf Datenwerten</a:t>
            </a:r>
          </a:p>
          <a:p>
            <a:pPr lvl="0"/>
            <a:r>
              <a:rPr/>
              <a:t>Zeigt räumliche Muster und Unterschiede</a:t>
            </a:r>
          </a:p>
          <a:p>
            <a:pPr lvl="0"/>
            <a:r>
              <a:rPr/>
              <a:t>Gut für Verhältnisse und Prozentsätze</a:t>
            </a:r>
          </a:p>
          <a:p>
            <a:pPr lvl="0"/>
            <a:r>
              <a:rPr/>
              <a:t>Nutze normalisierte Daten (pro Kopf, %)</a:t>
            </a:r>
          </a:p>
          <a:p>
            <a:pPr lvl="0"/>
            <a:r>
              <a:rPr/>
              <a:t>Vorsicht bei großen Flächenunterschieden</a:t>
            </a:r>
          </a:p>
        </p:txBody>
      </p:sp>
      <p:pic>
        <p:nvPicPr>
          <p:cNvPr descr="images/map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81600" y="1193800"/>
            <a:ext cx="29845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Stacked Area Chart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Zeigt Kategorienbeiträge im Zeitverlauf</a:t>
            </a:r>
          </a:p>
          <a:p>
            <a:pPr lvl="0"/>
            <a:r>
              <a:rPr/>
              <a:t>Gestapelte Schichten zeigen Gesamtsumme</a:t>
            </a:r>
          </a:p>
          <a:p>
            <a:pPr lvl="0"/>
            <a:r>
              <a:rPr/>
              <a:t>Gut für Wachstum und Anteile</a:t>
            </a:r>
          </a:p>
          <a:p>
            <a:pPr lvl="0"/>
            <a:r>
              <a:rPr/>
              <a:t>Funktioniert am besten mit wenigen Kategorien</a:t>
            </a:r>
          </a:p>
          <a:p>
            <a:pPr lvl="0"/>
            <a:r>
              <a:rPr/>
              <a:t>Einzelsegmentvergleich schwierig</a:t>
            </a:r>
          </a:p>
        </p:txBody>
      </p:sp>
      <p:pic>
        <p:nvPicPr>
          <p:cNvPr descr="Statistik_Seminar_files/figure-pptx/unnamed-chunk-14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Stacked 100% Area Chart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Zeigt relative Anteile, nicht absolute Werte</a:t>
            </a:r>
          </a:p>
          <a:p>
            <a:pPr lvl="0"/>
            <a:r>
              <a:rPr/>
              <a:t>Verfolgt Änderungen von Kategorienanteilen</a:t>
            </a:r>
          </a:p>
          <a:p>
            <a:pPr lvl="0"/>
            <a:r>
              <a:rPr/>
              <a:t>Summe immer 100% für leichte Vergleichbarkeit</a:t>
            </a:r>
          </a:p>
          <a:p>
            <a:pPr lvl="0"/>
            <a:r>
              <a:rPr/>
              <a:t>Fokus auf Zusammensetzung, nicht Wachstum</a:t>
            </a:r>
          </a:p>
          <a:p>
            <a:pPr lvl="0"/>
            <a:r>
              <a:rPr/>
              <a:t>Absolute Trends gehen verloren</a:t>
            </a:r>
          </a:p>
        </p:txBody>
      </p:sp>
      <p:pic>
        <p:nvPicPr>
          <p:cNvPr descr="Statistik_Seminar_files/figure-pptx/unnamed-chunk-15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Waterfall Diagram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Zeigt Beiträge zu einer Gesamtsumme</a:t>
            </a:r>
          </a:p>
          <a:p>
            <a:pPr lvl="0"/>
            <a:r>
              <a:rPr/>
              <a:t>Visualisiert Zu- und Abnahmen über Kategorien</a:t>
            </a:r>
          </a:p>
          <a:p>
            <a:pPr lvl="0"/>
            <a:r>
              <a:rPr/>
              <a:t>Hebt schrittweise Veränderungen hervor</a:t>
            </a:r>
          </a:p>
          <a:p>
            <a:pPr lvl="0"/>
            <a:r>
              <a:rPr/>
              <a:t>Ideal für Gewinn- oder Budgetanalysen</a:t>
            </a:r>
          </a:p>
          <a:p>
            <a:pPr lvl="0"/>
            <a:r>
              <a:rPr/>
              <a:t>Zeigt Faktoren für das Endergebnis</a:t>
            </a:r>
          </a:p>
        </p:txBody>
      </p:sp>
      <p:pic>
        <p:nvPicPr>
          <p:cNvPr descr="Statistik_Seminar_files/figure-pptx/unnamed-chunk-16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Heatmap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Nutzt Farbintensität für Matrixwerte</a:t>
            </a:r>
          </a:p>
          <a:p>
            <a:pPr lvl="0"/>
            <a:r>
              <a:rPr/>
              <a:t>Zeigt Muster, Cluster und Anomalien</a:t>
            </a:r>
          </a:p>
          <a:p>
            <a:pPr lvl="0"/>
            <a:r>
              <a:rPr/>
              <a:t>Gut für Korrelationen und Zeitreihen</a:t>
            </a:r>
          </a:p>
          <a:p>
            <a:pPr lvl="0"/>
            <a:r>
              <a:rPr/>
              <a:t>Einfach zu überblicken, weniger präzise</a:t>
            </a:r>
          </a:p>
          <a:p>
            <a:pPr lvl="0"/>
            <a:r>
              <a:rPr/>
              <a:t>Farbskala entscheidend für Interpretation</a:t>
            </a:r>
          </a:p>
        </p:txBody>
      </p:sp>
      <p:pic>
        <p:nvPicPr>
          <p:cNvPr descr="Statistik_Seminar_files/figure-pptx/unnamed-chunk-17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Square Area Chart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Zeigt Anteile mit gleichgroßen Quadraten</a:t>
            </a:r>
          </a:p>
          <a:p>
            <a:pPr lvl="0"/>
            <a:r>
              <a:rPr/>
              <a:t>Typisch: 1 Quadrat = 1% (10×10-Raster)</a:t>
            </a:r>
          </a:p>
          <a:p>
            <a:pPr lvl="0"/>
            <a:r>
              <a:rPr/>
              <a:t>Ideal für einfache Proportionsdarstellung</a:t>
            </a:r>
          </a:p>
          <a:p>
            <a:pPr lvl="0"/>
            <a:r>
              <a:rPr/>
              <a:t>Leicht lesbar und ansprechend</a:t>
            </a:r>
          </a:p>
          <a:p>
            <a:pPr lvl="0"/>
            <a:r>
              <a:rPr/>
              <a:t>Am besten mit wenigen Kategorien</a:t>
            </a:r>
          </a:p>
        </p:txBody>
      </p:sp>
      <p:pic>
        <p:nvPicPr>
          <p:cNvPr descr="Statistik_Seminar_files/figure-pptx/unnamed-chunk-18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Treemap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Zeigt Teil-Ganzes-Beziehungen mit Rechtecken</a:t>
            </a:r>
          </a:p>
          <a:p>
            <a:pPr lvl="0"/>
            <a:r>
              <a:rPr/>
              <a:t>Größe entspricht dem Wert (Umsatz, Anzahl)</a:t>
            </a:r>
          </a:p>
          <a:p>
            <a:pPr lvl="0"/>
            <a:r>
              <a:rPr/>
              <a:t>Visualisiert Hierarchien und Gruppierungen</a:t>
            </a:r>
          </a:p>
          <a:p>
            <a:pPr lvl="0"/>
            <a:r>
              <a:rPr/>
              <a:t>Gut für Proportionsvergleiche</a:t>
            </a:r>
          </a:p>
          <a:p>
            <a:pPr lvl="0"/>
            <a:r>
              <a:rPr/>
              <a:t>Vorsicht bei zu vielen kleinen Elementen</a:t>
            </a:r>
          </a:p>
        </p:txBody>
      </p:sp>
      <p:pic>
        <p:nvPicPr>
          <p:cNvPr descr="Statistik_Seminar_files/figure-pptx/unnamed-chunk-19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Nein, Sie verwenden bitte keine Pie Charts!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#</a:t>
            </a:r>
          </a:p>
        </p:txBody>
      </p:sp>
    </p:spTree>
  </p:cSld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Was denken Sie über diese Grafik?</a:t>
            </a:r>
          </a:p>
        </p:txBody>
      </p:sp>
    </p:spTree>
  </p:cSld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Datenvisualisierung mit ggplot2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Base Plot vs. ggplot2</a:t>
            </a:r>
          </a:p>
          <a:p>
            <a:pPr lvl="0"/>
            <a:r>
              <a:rPr/>
              <a:t>Grammar of Graphics</a:t>
            </a:r>
          </a:p>
          <a:p>
            <a:pPr lvl="0"/>
            <a:r>
              <a:rPr>
                <a:latin typeface="Courier"/>
              </a:rPr>
              <a:t>geom_point()</a:t>
            </a:r>
            <a:r>
              <a:rPr/>
              <a:t>, </a:t>
            </a:r>
            <a:r>
              <a:rPr>
                <a:latin typeface="Courier"/>
              </a:rPr>
              <a:t>geom_histogram()</a:t>
            </a:r>
            <a:r>
              <a:rPr/>
              <a:t>, </a:t>
            </a:r>
            <a:r>
              <a:rPr>
                <a:latin typeface="Courier"/>
              </a:rPr>
              <a:t>geom_boxplot()</a:t>
            </a:r>
          </a:p>
          <a:p>
            <a:pPr lvl="0"/>
            <a:r>
              <a:rPr/>
              <a:t>Ästhetiken: Farbe, Form, Gruppierung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Wie sieht die Hausarbeit aus?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Sie</a:t>
            </a:r>
            <a:r>
              <a:rPr/>
              <a:t> suchen sich einen Datensatz aus und </a:t>
            </a:r>
            <a:r>
              <a:rPr b="1"/>
              <a:t>holen</a:t>
            </a:r>
            <a:r>
              <a:rPr/>
              <a:t> sich das </a:t>
            </a:r>
            <a:r>
              <a:rPr b="1"/>
              <a:t>Ok</a:t>
            </a:r>
          </a:p>
          <a:p>
            <a:pPr lvl="0"/>
            <a:r>
              <a:rPr/>
              <a:t>Hausarbeit in einem speziellen </a:t>
            </a:r>
            <a:r>
              <a:rPr b="1"/>
              <a:t>Dateiformat</a:t>
            </a:r>
            <a:r>
              <a:rPr/>
              <a:t>, das im Kurs vermittelt wird</a:t>
            </a:r>
          </a:p>
          <a:p>
            <a:pPr lvl="0"/>
            <a:r>
              <a:rPr/>
              <a:t>Hausarbeit wird </a:t>
            </a:r>
            <a:r>
              <a:rPr b="1"/>
              <a:t>während des Semesters</a:t>
            </a:r>
            <a:r>
              <a:rPr/>
              <a:t> vorbereitet</a:t>
            </a:r>
          </a:p>
          <a:p>
            <a:pPr lvl="0"/>
            <a:r>
              <a:rPr/>
              <a:t>Wöchentliche Besprechung im Seminar</a:t>
            </a:r>
          </a:p>
          <a:p>
            <a:pPr lvl="0"/>
            <a:r>
              <a:rPr/>
              <a:t>Möglichkeit der </a:t>
            </a:r>
            <a:r>
              <a:rPr b="1"/>
              <a:t>Probeabgabe</a:t>
            </a:r>
          </a:p>
          <a:p>
            <a:pPr lvl="0"/>
            <a:r>
              <a:rPr b="1"/>
              <a:t>Bewertungskriterien</a:t>
            </a:r>
            <a:r>
              <a:rPr/>
              <a:t> sind online</a:t>
            </a:r>
          </a:p>
        </p:txBody>
      </p:sp>
    </p:spTree>
  </p:cSld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lvl="0" indent="0" marL="0">
              <a:buNone/>
            </a:pPr>
            <a:r>
              <a:rPr/>
              <a:t>Sitzung 5: Wahrscheinlichkeiten &amp; Verteilungen</a:t>
            </a:r>
          </a:p>
        </p:txBody>
      </p:sp>
    </p:spTree>
  </p:cSld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Wahrscheinlichkeiten &amp; Verteilungen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Intuitive Einführung in Zufall &amp; Normalverteilung</a:t>
            </a:r>
          </a:p>
          <a:p>
            <a:pPr lvl="0"/>
            <a:r>
              <a:rPr/>
              <a:t>Laplace, Simulation, </a:t>
            </a:r>
            <a:r>
              <a:rPr>
                <a:latin typeface="Courier"/>
              </a:rPr>
              <a:t>rnorm()</a:t>
            </a:r>
            <a:r>
              <a:rPr/>
              <a:t>, </a:t>
            </a:r>
            <a:r>
              <a:rPr>
                <a:latin typeface="Courier"/>
              </a:rPr>
              <a:t>dnorm()</a:t>
            </a:r>
          </a:p>
          <a:p>
            <a:pPr lvl="0"/>
            <a:r>
              <a:rPr/>
              <a:t>Visualisierung von Wahrscheinlichkeitsdichte</a:t>
            </a:r>
          </a:p>
        </p:txBody>
      </p:sp>
    </p:spTree>
  </p:cSld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Zentrale Grenzwertsätze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Warum Mittelwerte normalverteilt sind</a:t>
            </a:r>
          </a:p>
          <a:p>
            <a:pPr lvl="0"/>
            <a:r>
              <a:rPr/>
              <a:t>Simulationen mit </a:t>
            </a:r>
            <a:r>
              <a:rPr>
                <a:latin typeface="Courier"/>
              </a:rPr>
              <a:t>replicate()</a:t>
            </a:r>
            <a:r>
              <a:rPr/>
              <a:t>, </a:t>
            </a:r>
            <a:r>
              <a:rPr>
                <a:latin typeface="Courier"/>
              </a:rPr>
              <a:t>mean()</a:t>
            </a:r>
          </a:p>
          <a:p>
            <a:pPr lvl="0"/>
            <a:r>
              <a:rPr/>
              <a:t>Stichprobenverteilungen</a:t>
            </a:r>
          </a:p>
        </p:txBody>
      </p:sp>
    </p:spTree>
  </p:cSld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lvl="0" indent="0" marL="0">
              <a:buNone/>
            </a:pPr>
            <a:r>
              <a:rPr/>
              <a:t>Sitzung 6: Einführung in die Inferenzstatistik</a:t>
            </a:r>
          </a:p>
        </p:txBody>
      </p:sp>
    </p:spTree>
  </p:cSld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Klassische Statistische Inferenz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Konzepte der Nullhypothese und Alternativhypothese</a:t>
            </a:r>
          </a:p>
          <a:p>
            <a:pPr lvl="0"/>
            <a:r>
              <a:rPr/>
              <a:t>Placebos und Behandlungsgruppen in Experimenten</a:t>
            </a:r>
          </a:p>
          <a:p>
            <a:pPr lvl="0"/>
            <a:r>
              <a:rPr/>
              <a:t>Randomisierung</a:t>
            </a:r>
          </a:p>
        </p:txBody>
      </p:sp>
    </p:spTree>
  </p:cSld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Hypothesen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H0: Nullhypothese</a:t>
            </a:r>
          </a:p>
          <a:p>
            <a:pPr lvl="0"/>
            <a:r>
              <a:rPr/>
              <a:t>H1: Alternativhypothese</a:t>
            </a:r>
          </a:p>
          <a:p>
            <a:pPr lvl="0"/>
            <a:r>
              <a:rPr/>
              <a:t>Isolierbarkeit des Untersuchungsgegenstands</a:t>
            </a:r>
          </a:p>
          <a:p>
            <a:pPr lvl="0"/>
            <a:r>
              <a:rPr/>
              <a:t>Arbeit mit Stichproben statt Grundgesamtheit</a:t>
            </a:r>
          </a:p>
        </p:txBody>
      </p:sp>
    </p:spTree>
  </p:cSld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Der Mittelwert einer Stichprobe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Stichprobenverteilung des Mittelwerts</a:t>
            </a:r>
          </a:p>
          <a:p>
            <a:pPr lvl="0"/>
            <a:r>
              <a:rPr/>
              <a:t>Central Limit Theorem</a:t>
            </a:r>
          </a:p>
          <a:p>
            <a:pPr lvl="0"/>
            <a:r>
              <a:rPr/>
              <a:t>Unsicherheiten in der Schätzung</a:t>
            </a:r>
          </a:p>
        </p:txBody>
      </p:sp>
    </p:spTree>
  </p:cSld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Konfidenzintervalle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Unsicherheiten abschätzen</a:t>
            </a:r>
          </a:p>
          <a:p>
            <a:pPr lvl="0"/>
            <a:r>
              <a:rPr/>
              <a:t>Konfidenzintervall mit </a:t>
            </a:r>
            <a:r>
              <a:rPr>
                <a:latin typeface="Courier"/>
              </a:rPr>
              <a:t>t.test()</a:t>
            </a:r>
          </a:p>
          <a:p>
            <a:pPr lvl="0"/>
            <a:r>
              <a:rPr/>
              <a:t>Visualisierung von CI über Punkteschätzungen</a:t>
            </a:r>
          </a:p>
        </p:txBody>
      </p:sp>
    </p:spTree>
  </p:cSld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Hypothesentests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Testlogik verstehen</a:t>
            </a:r>
          </a:p>
          <a:p>
            <a:pPr lvl="0"/>
            <a:r>
              <a:rPr/>
              <a:t>Null- und Alternativhypothese</a:t>
            </a:r>
          </a:p>
          <a:p>
            <a:pPr lvl="0"/>
            <a:r>
              <a:rPr/>
              <a:t>Fehler 1. &amp; 2. Art</a:t>
            </a:r>
          </a:p>
          <a:p>
            <a:pPr lvl="0"/>
            <a:r>
              <a:rPr/>
              <a:t>Signifikanzniveau, p-Wert</a:t>
            </a:r>
          </a:p>
        </p:txBody>
      </p:sp>
    </p:spTree>
  </p:cSld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Experimente - Die Statistik-Pille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# - Mit dieser Pille schreiben Sie garantiert bessere Noten! Aber wie finden wir das heraus? - Experimentaufbau mit Test- und Kontrollgruppe - Blindtest versus Doppelblindtest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49</Words>
  <Application>Microsoft Macintosh PowerPoint</Application>
  <PresentationFormat>On-screen Show (16:9)</PresentationFormat>
  <Paragraphs>15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Statistik für die Angewandte Forschung</dc:title>
  <dc:creator>Dr. Tom Alby</dc:creator>
  <cp:keywords/>
  <dcterms:created xsi:type="dcterms:W3CDTF">2025-04-25T06:51:43Z</dcterms:created>
  <dcterms:modified xsi:type="dcterms:W3CDTF">2025-04-25T06:51:43Z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uthors">
    <vt:lpwstr/>
  </property>
  <property fmtid="{D5CDD505-2E9C-101B-9397-08002B2CF9AE}" pid="3" name="biblio-config">
    <vt:lpwstr>True</vt:lpwstr>
  </property>
  <property fmtid="{D5CDD505-2E9C-101B-9397-08002B2CF9AE}" pid="4" name="by-author">
    <vt:lpwstr/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